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303" r:id="rId6"/>
    <p:sldId id="300" r:id="rId7"/>
    <p:sldId id="260" r:id="rId8"/>
    <p:sldId id="262" r:id="rId9"/>
    <p:sldId id="263" r:id="rId10"/>
    <p:sldId id="273" r:id="rId11"/>
    <p:sldId id="275" r:id="rId12"/>
    <p:sldId id="277" r:id="rId13"/>
    <p:sldId id="279" r:id="rId14"/>
    <p:sldId id="281" r:id="rId15"/>
    <p:sldId id="283" r:id="rId16"/>
    <p:sldId id="285" r:id="rId17"/>
    <p:sldId id="287" r:id="rId18"/>
    <p:sldId id="289" r:id="rId19"/>
    <p:sldId id="294" r:id="rId20"/>
    <p:sldId id="295" r:id="rId21"/>
    <p:sldId id="304" r:id="rId22"/>
    <p:sldId id="297" r:id="rId23"/>
    <p:sldId id="298" r:id="rId24"/>
    <p:sldId id="299" r:id="rId25"/>
    <p:sldId id="261" r:id="rId26"/>
    <p:sldId id="292" r:id="rId27"/>
    <p:sldId id="291" r:id="rId28"/>
    <p:sldId id="293" r:id="rId29"/>
    <p:sldId id="270" r:id="rId30"/>
    <p:sldId id="302" r:id="rId31"/>
    <p:sldId id="271" r:id="rId32"/>
    <p:sldId id="269"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oozRIhN+JuHebo70+zdwOqA3Q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E5E437-2476-473E-A66C-7C600DE7426A}">
  <a:tblStyle styleId="{10E5E437-2476-473E-A66C-7C600DE7426A}" styleName="Table_0">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94662"/>
  </p:normalViewPr>
  <p:slideViewPr>
    <p:cSldViewPr snapToGrid="0">
      <p:cViewPr varScale="1">
        <p:scale>
          <a:sx n="68" d="100"/>
          <a:sy n="68"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20</a:t>
            </a:fld>
            <a:endParaRPr/>
          </a:p>
        </p:txBody>
      </p:sp>
    </p:spTree>
    <p:extLst>
      <p:ext uri="{BB962C8B-B14F-4D97-AF65-F5344CB8AC3E}">
        <p14:creationId xmlns:p14="http://schemas.microsoft.com/office/powerpoint/2010/main" val="145413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21</a:t>
            </a:fld>
            <a:endParaRPr/>
          </a:p>
        </p:txBody>
      </p:sp>
    </p:spTree>
    <p:extLst>
      <p:ext uri="{BB962C8B-B14F-4D97-AF65-F5344CB8AC3E}">
        <p14:creationId xmlns:p14="http://schemas.microsoft.com/office/powerpoint/2010/main" val="130724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22</a:t>
            </a:fld>
            <a:endParaRPr/>
          </a:p>
        </p:txBody>
      </p:sp>
    </p:spTree>
    <p:extLst>
      <p:ext uri="{BB962C8B-B14F-4D97-AF65-F5344CB8AC3E}">
        <p14:creationId xmlns:p14="http://schemas.microsoft.com/office/powerpoint/2010/main" val="244550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23</a:t>
            </a:fld>
            <a:endParaRPr/>
          </a:p>
        </p:txBody>
      </p:sp>
    </p:spTree>
    <p:extLst>
      <p:ext uri="{BB962C8B-B14F-4D97-AF65-F5344CB8AC3E}">
        <p14:creationId xmlns:p14="http://schemas.microsoft.com/office/powerpoint/2010/main" val="37246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24</a:t>
            </a:fld>
            <a:endParaRPr/>
          </a:p>
        </p:txBody>
      </p:sp>
    </p:spTree>
    <p:extLst>
      <p:ext uri="{BB962C8B-B14F-4D97-AF65-F5344CB8AC3E}">
        <p14:creationId xmlns:p14="http://schemas.microsoft.com/office/powerpoint/2010/main" val="686918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b31ffca33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2b31ffca33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2b31ffca33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fc510d83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g13fc510d83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18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fc510d830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13fc510d83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5517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b31ffca33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2b31ffca33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2b31ffca33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29</a:t>
            </a:fld>
            <a:endParaRPr/>
          </a:p>
        </p:txBody>
      </p:sp>
    </p:spTree>
    <p:extLst>
      <p:ext uri="{BB962C8B-B14F-4D97-AF65-F5344CB8AC3E}">
        <p14:creationId xmlns:p14="http://schemas.microsoft.com/office/powerpoint/2010/main" val="140697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b31ffca33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2b31ffca33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2b31ffca33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30</a:t>
            </a:fld>
            <a:endParaRPr/>
          </a:p>
        </p:txBody>
      </p:sp>
    </p:spTree>
    <p:extLst>
      <p:ext uri="{BB962C8B-B14F-4D97-AF65-F5344CB8AC3E}">
        <p14:creationId xmlns:p14="http://schemas.microsoft.com/office/powerpoint/2010/main" val="259982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b31ffca33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2b31ffca33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2b31ffca33_1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31</a:t>
            </a:fld>
            <a:endParaRPr/>
          </a:p>
        </p:txBody>
      </p:sp>
    </p:spTree>
    <p:extLst>
      <p:ext uri="{BB962C8B-B14F-4D97-AF65-F5344CB8AC3E}">
        <p14:creationId xmlns:p14="http://schemas.microsoft.com/office/powerpoint/2010/main" val="675668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b31ffca3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12b31ffca3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12b31ffca3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b31ffca3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12b31ffca3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12b31ffca3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5</a:t>
            </a:fld>
            <a:endParaRPr/>
          </a:p>
        </p:txBody>
      </p:sp>
    </p:spTree>
    <p:extLst>
      <p:ext uri="{BB962C8B-B14F-4D97-AF65-F5344CB8AC3E}">
        <p14:creationId xmlns:p14="http://schemas.microsoft.com/office/powerpoint/2010/main" val="25225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b31ffca33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2b31ffca33_1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12b31ffca33_1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b31ffca3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12b31ffca3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12b31ffca3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19</a:t>
            </a:fld>
            <a:endParaRPr/>
          </a:p>
        </p:txBody>
      </p:sp>
    </p:spTree>
    <p:extLst>
      <p:ext uri="{BB962C8B-B14F-4D97-AF65-F5344CB8AC3E}">
        <p14:creationId xmlns:p14="http://schemas.microsoft.com/office/powerpoint/2010/main" val="292552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43093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422983" y="1427684"/>
            <a:ext cx="1069402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s-CO" sz="4000" b="1" i="0" u="none" strike="noStrike" cap="none" dirty="0">
                <a:solidFill>
                  <a:srgbClr val="0D6775"/>
                </a:solidFill>
                <a:latin typeface="Calibri"/>
                <a:ea typeface="Calibri"/>
                <a:cs typeface="Calibri"/>
                <a:sym typeface="Calibri"/>
              </a:rPr>
              <a:t>Proceso de actualización del Plan y la Agenda de Competitividad de Risaralda</a:t>
            </a:r>
            <a:endParaRPr sz="4000" b="1" i="0" u="none" strike="noStrike" cap="none" dirty="0">
              <a:solidFill>
                <a:srgbClr val="0D6775"/>
              </a:solidFill>
              <a:latin typeface="Calibri"/>
              <a:ea typeface="Calibri"/>
              <a:cs typeface="Calibri"/>
              <a:sym typeface="Calibri"/>
            </a:endParaRPr>
          </a:p>
        </p:txBody>
      </p:sp>
      <p:sp>
        <p:nvSpPr>
          <p:cNvPr id="91" name="Google Shape;91;p1"/>
          <p:cNvSpPr txBox="1"/>
          <p:nvPr/>
        </p:nvSpPr>
        <p:spPr>
          <a:xfrm>
            <a:off x="422983" y="2919328"/>
            <a:ext cx="10694020" cy="1538842"/>
          </a:xfrm>
          <a:prstGeom prst="rect">
            <a:avLst/>
          </a:prstGeom>
          <a:noFill/>
          <a:ln>
            <a:noFill/>
          </a:ln>
        </p:spPr>
        <p:txBody>
          <a:bodyPr spcFirstLastPara="1" wrap="square" lIns="91425" tIns="45700" rIns="91425" bIns="45700" anchor="t" anchorCtr="0">
            <a:spAutoFit/>
          </a:bodyPr>
          <a:lstStyle/>
          <a:p>
            <a:pPr algn="ctr"/>
            <a:endParaRPr lang="es-CO" dirty="0"/>
          </a:p>
          <a:p>
            <a:pPr algn="ctr"/>
            <a:r>
              <a:rPr lang="es-ES" sz="4000" b="1" dirty="0">
                <a:solidFill>
                  <a:srgbClr val="0D6775"/>
                </a:solidFill>
                <a:latin typeface="Calibri"/>
                <a:ea typeface="Calibri"/>
                <a:cs typeface="Calibri"/>
              </a:rPr>
              <a:t> Propuesta metodológica para la priorización de proyectos del PRCI 2032 y ADCI </a:t>
            </a:r>
            <a:endParaRPr lang="es-ES" sz="4000" b="1" dirty="0">
              <a:solidFill>
                <a:srgbClr val="0D6775"/>
              </a:solidFill>
              <a:latin typeface="Calibri"/>
              <a:ea typeface="Calibri"/>
              <a:cs typeface="Calibri"/>
              <a:sym typeface="Calibri"/>
            </a:endParaRPr>
          </a:p>
        </p:txBody>
      </p:sp>
      <p:sp>
        <p:nvSpPr>
          <p:cNvPr id="92" name="Google Shape;92;p1"/>
          <p:cNvSpPr txBox="1"/>
          <p:nvPr/>
        </p:nvSpPr>
        <p:spPr>
          <a:xfrm>
            <a:off x="3138854" y="5073324"/>
            <a:ext cx="4845578" cy="1169521"/>
          </a:xfrm>
          <a:prstGeom prst="rect">
            <a:avLst/>
          </a:prstGeom>
          <a:noFill/>
          <a:ln>
            <a:noFill/>
          </a:ln>
        </p:spPr>
        <p:txBody>
          <a:bodyPr spcFirstLastPara="1" wrap="square" lIns="91425" tIns="91425" rIns="91425" bIns="91425"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s-ES" sz="4000" b="1" i="0" u="none" strike="noStrike" cap="none" dirty="0">
                <a:solidFill>
                  <a:srgbClr val="0D6775"/>
                </a:solidFill>
                <a:latin typeface="Calibri"/>
                <a:ea typeface="Calibri"/>
                <a:cs typeface="Calibri"/>
                <a:sym typeface="Calibri"/>
              </a:rPr>
              <a:t>Mesas Sectoriales</a:t>
            </a:r>
            <a:endParaRPr sz="4000" b="1" i="0" u="none" strike="noStrike" cap="none" dirty="0">
              <a:solidFill>
                <a:srgbClr val="0D6775"/>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800"/>
              <a:buFont typeface="Arial"/>
              <a:buNone/>
            </a:pPr>
            <a:r>
              <a:rPr lang="es-CO" sz="2400" b="1" dirty="0">
                <a:solidFill>
                  <a:srgbClr val="0D6775"/>
                </a:solidFill>
                <a:latin typeface="Calibri"/>
                <a:ea typeface="Calibri"/>
                <a:cs typeface="Calibri"/>
                <a:sym typeface="Calibri"/>
              </a:rPr>
              <a:t>4</a:t>
            </a:r>
            <a:r>
              <a:rPr lang="es-CO" sz="2400" b="1" i="0" u="none" strike="noStrike" cap="none" dirty="0">
                <a:solidFill>
                  <a:srgbClr val="0D6775"/>
                </a:solidFill>
                <a:latin typeface="Calibri"/>
                <a:ea typeface="Calibri"/>
                <a:cs typeface="Calibri"/>
                <a:sym typeface="Calibri"/>
              </a:rPr>
              <a:t> de agosto de 2022</a:t>
            </a:r>
            <a:endParaRPr sz="2400" b="1" i="0" u="none" strike="noStrike" cap="none" dirty="0">
              <a:solidFill>
                <a:srgbClr val="0D6775"/>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53982"/>
            <a:ext cx="11987958" cy="6400350"/>
          </a:xfrm>
          <a:prstGeom prst="rect">
            <a:avLst/>
          </a:prstGeom>
        </p:spPr>
      </p:pic>
    </p:spTree>
    <p:extLst>
      <p:ext uri="{BB962C8B-B14F-4D97-AF65-F5344CB8AC3E}">
        <p14:creationId xmlns:p14="http://schemas.microsoft.com/office/powerpoint/2010/main" val="62689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98429"/>
            <a:ext cx="11987958" cy="6355904"/>
          </a:xfrm>
          <a:prstGeom prst="rect">
            <a:avLst/>
          </a:prstGeom>
        </p:spPr>
      </p:pic>
    </p:spTree>
    <p:extLst>
      <p:ext uri="{BB962C8B-B14F-4D97-AF65-F5344CB8AC3E}">
        <p14:creationId xmlns:p14="http://schemas.microsoft.com/office/powerpoint/2010/main" val="191551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53982"/>
            <a:ext cx="11987958" cy="6400350"/>
          </a:xfrm>
          <a:prstGeom prst="rect">
            <a:avLst/>
          </a:prstGeom>
        </p:spPr>
      </p:pic>
    </p:spTree>
    <p:extLst>
      <p:ext uri="{BB962C8B-B14F-4D97-AF65-F5344CB8AC3E}">
        <p14:creationId xmlns:p14="http://schemas.microsoft.com/office/powerpoint/2010/main" val="111622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98429"/>
            <a:ext cx="11987958" cy="6355904"/>
          </a:xfrm>
          <a:prstGeom prst="rect">
            <a:avLst/>
          </a:prstGeom>
        </p:spPr>
      </p:pic>
    </p:spTree>
    <p:extLst>
      <p:ext uri="{BB962C8B-B14F-4D97-AF65-F5344CB8AC3E}">
        <p14:creationId xmlns:p14="http://schemas.microsoft.com/office/powerpoint/2010/main" val="146666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98429"/>
            <a:ext cx="11987958" cy="6355904"/>
          </a:xfrm>
          <a:prstGeom prst="rect">
            <a:avLst/>
          </a:prstGeom>
        </p:spPr>
      </p:pic>
    </p:spTree>
    <p:extLst>
      <p:ext uri="{BB962C8B-B14F-4D97-AF65-F5344CB8AC3E}">
        <p14:creationId xmlns:p14="http://schemas.microsoft.com/office/powerpoint/2010/main" val="144576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98429"/>
            <a:ext cx="11987958" cy="6355904"/>
          </a:xfrm>
          <a:prstGeom prst="rect">
            <a:avLst/>
          </a:prstGeom>
        </p:spPr>
      </p:pic>
    </p:spTree>
    <p:extLst>
      <p:ext uri="{BB962C8B-B14F-4D97-AF65-F5344CB8AC3E}">
        <p14:creationId xmlns:p14="http://schemas.microsoft.com/office/powerpoint/2010/main" val="398386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41283"/>
            <a:ext cx="11987958" cy="6413050"/>
          </a:xfrm>
          <a:prstGeom prst="rect">
            <a:avLst/>
          </a:prstGeom>
        </p:spPr>
      </p:pic>
    </p:spTree>
    <p:extLst>
      <p:ext uri="{BB962C8B-B14F-4D97-AF65-F5344CB8AC3E}">
        <p14:creationId xmlns:p14="http://schemas.microsoft.com/office/powerpoint/2010/main" val="261804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53982"/>
            <a:ext cx="11987958" cy="6400350"/>
          </a:xfrm>
          <a:prstGeom prst="rect">
            <a:avLst/>
          </a:prstGeom>
        </p:spPr>
      </p:pic>
    </p:spTree>
    <p:extLst>
      <p:ext uri="{BB962C8B-B14F-4D97-AF65-F5344CB8AC3E}">
        <p14:creationId xmlns:p14="http://schemas.microsoft.com/office/powerpoint/2010/main" val="25390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98429"/>
            <a:ext cx="11987958" cy="6355904"/>
          </a:xfrm>
          <a:prstGeom prst="rect">
            <a:avLst/>
          </a:prstGeom>
        </p:spPr>
      </p:pic>
    </p:spTree>
    <p:extLst>
      <p:ext uri="{BB962C8B-B14F-4D97-AF65-F5344CB8AC3E}">
        <p14:creationId xmlns:p14="http://schemas.microsoft.com/office/powerpoint/2010/main" val="65180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12b31ffca33_1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g12b31ffca33_1_0"/>
          <p:cNvSpPr txBox="1"/>
          <p:nvPr/>
        </p:nvSpPr>
        <p:spPr>
          <a:xfrm>
            <a:off x="2335873" y="190067"/>
            <a:ext cx="90480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s-CO" sz="6600" b="1" i="0" u="none" strike="noStrike" cap="none" dirty="0">
                <a:solidFill>
                  <a:srgbClr val="0D6775"/>
                </a:solidFill>
                <a:latin typeface="Calibri"/>
                <a:ea typeface="Calibri"/>
                <a:cs typeface="Calibri"/>
                <a:sym typeface="Calibri"/>
              </a:rPr>
              <a:t>Resultados consolidados.</a:t>
            </a:r>
            <a:endParaRPr sz="6600" b="1" i="0" u="none" strike="noStrike" cap="none" dirty="0">
              <a:solidFill>
                <a:srgbClr val="0D6775"/>
              </a:solidFill>
              <a:latin typeface="Calibri"/>
              <a:ea typeface="Calibri"/>
              <a:cs typeface="Calibri"/>
              <a:sym typeface="Calibri"/>
            </a:endParaRPr>
          </a:p>
        </p:txBody>
      </p:sp>
      <p:pic>
        <p:nvPicPr>
          <p:cNvPr id="2" name="Imagen 1">
            <a:extLst>
              <a:ext uri="{FF2B5EF4-FFF2-40B4-BE49-F238E27FC236}">
                <a16:creationId xmlns:a16="http://schemas.microsoft.com/office/drawing/2014/main" id="{1C942B24-4ED3-E622-E960-358E97E34D2F}"/>
              </a:ext>
            </a:extLst>
          </p:cNvPr>
          <p:cNvPicPr>
            <a:picLocks noChangeAspect="1"/>
          </p:cNvPicPr>
          <p:nvPr/>
        </p:nvPicPr>
        <p:blipFill>
          <a:blip r:embed="rId4"/>
          <a:stretch>
            <a:fillRect/>
          </a:stretch>
        </p:blipFill>
        <p:spPr>
          <a:xfrm>
            <a:off x="808127" y="1096257"/>
            <a:ext cx="10902462" cy="5203564"/>
          </a:xfrm>
          <a:prstGeom prst="rect">
            <a:avLst/>
          </a:prstGeom>
        </p:spPr>
      </p:pic>
    </p:spTree>
    <p:extLst>
      <p:ext uri="{BB962C8B-B14F-4D97-AF65-F5344CB8AC3E}">
        <p14:creationId xmlns:p14="http://schemas.microsoft.com/office/powerpoint/2010/main" val="353838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txBox="1"/>
          <p:nvPr/>
        </p:nvSpPr>
        <p:spPr>
          <a:xfrm>
            <a:off x="3061450" y="1367579"/>
            <a:ext cx="5725103"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CO" sz="3600" b="1" i="0" u="none" strike="noStrike" cap="none" dirty="0">
                <a:solidFill>
                  <a:srgbClr val="0D6775"/>
                </a:solidFill>
                <a:latin typeface="Calibri"/>
                <a:ea typeface="Calibri"/>
                <a:cs typeface="Calibri"/>
                <a:sym typeface="Calibri"/>
              </a:rPr>
              <a:t>OBJETIVO DE LA REUNIÓN</a:t>
            </a:r>
            <a:endParaRPr sz="3600" b="1" i="0" u="none" strike="noStrike" cap="none" dirty="0">
              <a:solidFill>
                <a:srgbClr val="0D6775"/>
              </a:solidFill>
              <a:latin typeface="Calibri"/>
              <a:ea typeface="Calibri"/>
              <a:cs typeface="Calibri"/>
              <a:sym typeface="Calibri"/>
            </a:endParaRPr>
          </a:p>
        </p:txBody>
      </p:sp>
      <p:sp>
        <p:nvSpPr>
          <p:cNvPr id="100" name="Google Shape;100;p2"/>
          <p:cNvSpPr/>
          <p:nvPr/>
        </p:nvSpPr>
        <p:spPr>
          <a:xfrm>
            <a:off x="1556839" y="2013910"/>
            <a:ext cx="9447600" cy="21697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700"/>
              <a:buFont typeface="Arial"/>
              <a:buNone/>
            </a:pPr>
            <a:endParaRPr sz="2700" b="0" i="0" u="none" strike="noStrike" cap="none" dirty="0">
              <a:solidFill>
                <a:schemeClr val="dk1"/>
              </a:solidFill>
              <a:latin typeface="Calibri"/>
              <a:ea typeface="Calibri"/>
              <a:cs typeface="Calibri"/>
              <a:sym typeface="Calibri"/>
            </a:endParaRPr>
          </a:p>
          <a:p>
            <a:pPr marR="0" lvl="0" algn="just" rtl="0">
              <a:lnSpc>
                <a:spcPct val="100000"/>
              </a:lnSpc>
              <a:spcBef>
                <a:spcPts val="0"/>
              </a:spcBef>
              <a:spcAft>
                <a:spcPts val="0"/>
              </a:spcAft>
              <a:buClr>
                <a:schemeClr val="dk1"/>
              </a:buClr>
              <a:buSzPts val="2700"/>
            </a:pPr>
            <a:r>
              <a:rPr lang="es-ES" sz="2700" b="0" i="0" u="none" strike="noStrike" cap="none" dirty="0">
                <a:solidFill>
                  <a:schemeClr val="dk1"/>
                </a:solidFill>
                <a:latin typeface="Calibri"/>
                <a:ea typeface="Calibri"/>
                <a:cs typeface="Calibri"/>
                <a:sym typeface="Calibri"/>
              </a:rPr>
              <a:t>Presentar la propuesta metodológica para la priorización de los proyectos definidos por cada uno de los sectores en el marco de la actualización de la Agenda Departamental de Competitividad e Innovación.</a:t>
            </a:r>
            <a:endParaRPr sz="2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txBox="1"/>
          <p:nvPr/>
        </p:nvSpPr>
        <p:spPr>
          <a:xfrm>
            <a:off x="2357266" y="556302"/>
            <a:ext cx="5116197"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1" dirty="0">
                <a:solidFill>
                  <a:srgbClr val="0D6775"/>
                </a:solidFill>
                <a:latin typeface="Calibri"/>
                <a:ea typeface="Calibri"/>
                <a:cs typeface="Calibri"/>
                <a:sym typeface="Calibri"/>
              </a:rPr>
              <a:t>Resultados indicadores cuadrante 1</a:t>
            </a:r>
            <a:endParaRPr sz="3600" b="1" i="0" u="none" strike="noStrike" cap="none" dirty="0">
              <a:solidFill>
                <a:srgbClr val="0D6775"/>
              </a:solidFill>
              <a:latin typeface="Calibri"/>
              <a:ea typeface="Calibri"/>
              <a:cs typeface="Calibri"/>
              <a:sym typeface="Calibri"/>
            </a:endParaRPr>
          </a:p>
        </p:txBody>
      </p:sp>
      <p:pic>
        <p:nvPicPr>
          <p:cNvPr id="3" name="Imagen 2"/>
          <p:cNvPicPr>
            <a:picLocks noChangeAspect="1"/>
          </p:cNvPicPr>
          <p:nvPr/>
        </p:nvPicPr>
        <p:blipFill>
          <a:blip r:embed="rId4"/>
          <a:stretch>
            <a:fillRect/>
          </a:stretch>
        </p:blipFill>
        <p:spPr>
          <a:xfrm>
            <a:off x="1743888" y="4224838"/>
            <a:ext cx="2781300" cy="1992700"/>
          </a:xfrm>
          <a:prstGeom prst="rect">
            <a:avLst/>
          </a:prstGeom>
        </p:spPr>
      </p:pic>
      <p:sp>
        <p:nvSpPr>
          <p:cNvPr id="5" name="Rectángulo 4"/>
          <p:cNvSpPr/>
          <p:nvPr/>
        </p:nvSpPr>
        <p:spPr>
          <a:xfrm>
            <a:off x="7513659" y="2836825"/>
            <a:ext cx="3883684" cy="338554"/>
          </a:xfrm>
          <a:prstGeom prst="rect">
            <a:avLst/>
          </a:prstGeom>
        </p:spPr>
        <p:txBody>
          <a:bodyPr wrap="square">
            <a:spAutoFit/>
          </a:bodyPr>
          <a:lstStyle/>
          <a:p>
            <a:r>
              <a:rPr lang="es-CO" sz="1600" b="1" dirty="0">
                <a:latin typeface="Calibri" panose="020F0502020204030204" pitchFamily="34" charset="0"/>
              </a:rPr>
              <a:t>No su ubicaron brechas en este cuadrante</a:t>
            </a:r>
            <a:r>
              <a:rPr lang="es-CO" sz="1600" dirty="0"/>
              <a:t> </a:t>
            </a:r>
          </a:p>
        </p:txBody>
      </p:sp>
      <p:pic>
        <p:nvPicPr>
          <p:cNvPr id="4" name="Imagen 3">
            <a:extLst>
              <a:ext uri="{FF2B5EF4-FFF2-40B4-BE49-F238E27FC236}">
                <a16:creationId xmlns:a16="http://schemas.microsoft.com/office/drawing/2014/main" id="{7950484F-3C3C-F917-CD36-BAC87EB86F68}"/>
              </a:ext>
            </a:extLst>
          </p:cNvPr>
          <p:cNvPicPr>
            <a:picLocks noChangeAspect="1"/>
          </p:cNvPicPr>
          <p:nvPr/>
        </p:nvPicPr>
        <p:blipFill>
          <a:blip r:embed="rId5"/>
          <a:stretch>
            <a:fillRect/>
          </a:stretch>
        </p:blipFill>
        <p:spPr>
          <a:xfrm>
            <a:off x="794657" y="1985826"/>
            <a:ext cx="4610100" cy="2009775"/>
          </a:xfrm>
          <a:prstGeom prst="rect">
            <a:avLst/>
          </a:prstGeom>
        </p:spPr>
      </p:pic>
    </p:spTree>
    <p:extLst>
      <p:ext uri="{BB962C8B-B14F-4D97-AF65-F5344CB8AC3E}">
        <p14:creationId xmlns:p14="http://schemas.microsoft.com/office/powerpoint/2010/main" val="258638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txBox="1"/>
          <p:nvPr/>
        </p:nvSpPr>
        <p:spPr>
          <a:xfrm>
            <a:off x="2357266" y="556302"/>
            <a:ext cx="5116197"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1" dirty="0">
                <a:solidFill>
                  <a:srgbClr val="0D6775"/>
                </a:solidFill>
                <a:latin typeface="Calibri"/>
                <a:ea typeface="Calibri"/>
                <a:cs typeface="Calibri"/>
                <a:sym typeface="Calibri"/>
              </a:rPr>
              <a:t>Resultados indicadores cuadrante 2</a:t>
            </a:r>
            <a:endParaRPr sz="3600" b="1" i="0" u="none" strike="noStrike" cap="none" dirty="0">
              <a:solidFill>
                <a:srgbClr val="0D6775"/>
              </a:solidFill>
              <a:latin typeface="Calibri"/>
              <a:ea typeface="Calibri"/>
              <a:cs typeface="Calibri"/>
              <a:sym typeface="Calibri"/>
            </a:endParaRPr>
          </a:p>
        </p:txBody>
      </p:sp>
      <p:pic>
        <p:nvPicPr>
          <p:cNvPr id="3" name="Imagen 2"/>
          <p:cNvPicPr>
            <a:picLocks noChangeAspect="1"/>
          </p:cNvPicPr>
          <p:nvPr/>
        </p:nvPicPr>
        <p:blipFill>
          <a:blip r:embed="rId4"/>
          <a:stretch>
            <a:fillRect/>
          </a:stretch>
        </p:blipFill>
        <p:spPr>
          <a:xfrm>
            <a:off x="1743888" y="4224838"/>
            <a:ext cx="2781300" cy="1992700"/>
          </a:xfrm>
          <a:prstGeom prst="rect">
            <a:avLst/>
          </a:prstGeom>
        </p:spPr>
      </p:pic>
      <p:sp>
        <p:nvSpPr>
          <p:cNvPr id="5" name="Rectángulo 4"/>
          <p:cNvSpPr/>
          <p:nvPr/>
        </p:nvSpPr>
        <p:spPr>
          <a:xfrm>
            <a:off x="7513659" y="2836825"/>
            <a:ext cx="3883684" cy="338554"/>
          </a:xfrm>
          <a:prstGeom prst="rect">
            <a:avLst/>
          </a:prstGeom>
        </p:spPr>
        <p:txBody>
          <a:bodyPr wrap="square">
            <a:spAutoFit/>
          </a:bodyPr>
          <a:lstStyle/>
          <a:p>
            <a:r>
              <a:rPr lang="es-CO" sz="1600" b="1" dirty="0">
                <a:latin typeface="Calibri" panose="020F0502020204030204" pitchFamily="34" charset="0"/>
              </a:rPr>
              <a:t>No su ubicaron brechas en este cuadrante</a:t>
            </a:r>
            <a:r>
              <a:rPr lang="es-CO" sz="1600" dirty="0"/>
              <a:t> </a:t>
            </a:r>
          </a:p>
        </p:txBody>
      </p:sp>
      <p:pic>
        <p:nvPicPr>
          <p:cNvPr id="6" name="Imagen 5">
            <a:extLst>
              <a:ext uri="{FF2B5EF4-FFF2-40B4-BE49-F238E27FC236}">
                <a16:creationId xmlns:a16="http://schemas.microsoft.com/office/drawing/2014/main" id="{9E4B8F15-98A1-BB29-414F-DA161C7A3018}"/>
              </a:ext>
            </a:extLst>
          </p:cNvPr>
          <p:cNvPicPr>
            <a:picLocks noChangeAspect="1"/>
          </p:cNvPicPr>
          <p:nvPr/>
        </p:nvPicPr>
        <p:blipFill>
          <a:blip r:embed="rId5"/>
          <a:stretch>
            <a:fillRect/>
          </a:stretch>
        </p:blipFill>
        <p:spPr>
          <a:xfrm>
            <a:off x="843775" y="1976301"/>
            <a:ext cx="4581525" cy="2028825"/>
          </a:xfrm>
          <a:prstGeom prst="rect">
            <a:avLst/>
          </a:prstGeom>
        </p:spPr>
      </p:pic>
    </p:spTree>
    <p:extLst>
      <p:ext uri="{BB962C8B-B14F-4D97-AF65-F5344CB8AC3E}">
        <p14:creationId xmlns:p14="http://schemas.microsoft.com/office/powerpoint/2010/main" val="82098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txBox="1"/>
          <p:nvPr/>
        </p:nvSpPr>
        <p:spPr>
          <a:xfrm>
            <a:off x="2357266" y="556302"/>
            <a:ext cx="5116197"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1" dirty="0">
                <a:solidFill>
                  <a:srgbClr val="0D6775"/>
                </a:solidFill>
                <a:latin typeface="Calibri"/>
                <a:ea typeface="Calibri"/>
                <a:cs typeface="Calibri"/>
                <a:sym typeface="Calibri"/>
              </a:rPr>
              <a:t>Resultados indicadores cuadrante 3</a:t>
            </a:r>
            <a:endParaRPr sz="3600" b="1" i="0" u="none" strike="noStrike" cap="none" dirty="0">
              <a:solidFill>
                <a:srgbClr val="0D6775"/>
              </a:solidFill>
              <a:latin typeface="Calibri"/>
              <a:ea typeface="Calibri"/>
              <a:cs typeface="Calibri"/>
              <a:sym typeface="Calibri"/>
            </a:endParaRPr>
          </a:p>
        </p:txBody>
      </p:sp>
      <p:pic>
        <p:nvPicPr>
          <p:cNvPr id="3" name="Imagen 2"/>
          <p:cNvPicPr>
            <a:picLocks noChangeAspect="1"/>
          </p:cNvPicPr>
          <p:nvPr/>
        </p:nvPicPr>
        <p:blipFill>
          <a:blip r:embed="rId4"/>
          <a:stretch>
            <a:fillRect/>
          </a:stretch>
        </p:blipFill>
        <p:spPr>
          <a:xfrm>
            <a:off x="1641120" y="4075385"/>
            <a:ext cx="3067050" cy="2209800"/>
          </a:xfrm>
          <a:prstGeom prst="rect">
            <a:avLst/>
          </a:prstGeom>
        </p:spPr>
      </p:pic>
      <p:pic>
        <p:nvPicPr>
          <p:cNvPr id="6" name="Imagen 5">
            <a:extLst>
              <a:ext uri="{FF2B5EF4-FFF2-40B4-BE49-F238E27FC236}">
                <a16:creationId xmlns:a16="http://schemas.microsoft.com/office/drawing/2014/main" id="{9E312C24-EE1B-5EE5-BC93-CD7EE78048B9}"/>
              </a:ext>
            </a:extLst>
          </p:cNvPr>
          <p:cNvPicPr>
            <a:picLocks noChangeAspect="1"/>
          </p:cNvPicPr>
          <p:nvPr/>
        </p:nvPicPr>
        <p:blipFill>
          <a:blip r:embed="rId5"/>
          <a:stretch>
            <a:fillRect/>
          </a:stretch>
        </p:blipFill>
        <p:spPr>
          <a:xfrm>
            <a:off x="1722082" y="1758677"/>
            <a:ext cx="2905125" cy="2047875"/>
          </a:xfrm>
          <a:prstGeom prst="rect">
            <a:avLst/>
          </a:prstGeom>
        </p:spPr>
      </p:pic>
      <p:sp>
        <p:nvSpPr>
          <p:cNvPr id="11" name="CuadroTexto 10">
            <a:extLst>
              <a:ext uri="{FF2B5EF4-FFF2-40B4-BE49-F238E27FC236}">
                <a16:creationId xmlns:a16="http://schemas.microsoft.com/office/drawing/2014/main" id="{CECAA2EB-71C7-40E0-94B6-F158D2C83D92}"/>
              </a:ext>
            </a:extLst>
          </p:cNvPr>
          <p:cNvSpPr txBox="1"/>
          <p:nvPr/>
        </p:nvSpPr>
        <p:spPr>
          <a:xfrm>
            <a:off x="6386093" y="3121223"/>
            <a:ext cx="4793567" cy="307777"/>
          </a:xfrm>
          <a:prstGeom prst="rect">
            <a:avLst/>
          </a:prstGeom>
          <a:noFill/>
        </p:spPr>
        <p:txBody>
          <a:bodyPr wrap="square">
            <a:spAutoFit/>
          </a:bodyPr>
          <a:lstStyle/>
          <a:p>
            <a:r>
              <a:rPr lang="es-ES" sz="1400" b="1" i="0" u="none" strike="noStrike" dirty="0">
                <a:solidFill>
                  <a:srgbClr val="000000"/>
                </a:solidFill>
                <a:effectLst/>
                <a:latin typeface="Calibri" panose="020F0502020204030204" pitchFamily="34" charset="0"/>
              </a:rPr>
              <a:t>FIN-1-1</a:t>
            </a:r>
            <a:r>
              <a:rPr lang="es-ES" dirty="0"/>
              <a:t> </a:t>
            </a:r>
            <a:r>
              <a:rPr lang="es-ES" sz="1400" b="0" i="0" u="none" strike="noStrike" dirty="0">
                <a:solidFill>
                  <a:srgbClr val="000000"/>
                </a:solidFill>
                <a:effectLst/>
                <a:latin typeface="Calibri" panose="020F0502020204030204" pitchFamily="34" charset="0"/>
              </a:rPr>
              <a:t>Cobertura de establecimientos financieros</a:t>
            </a:r>
            <a:r>
              <a:rPr lang="es-ES" dirty="0"/>
              <a:t> </a:t>
            </a:r>
            <a:r>
              <a:rPr lang="es-ES" sz="1400" b="0" i="0" u="none" strike="noStrike" dirty="0">
                <a:solidFill>
                  <a:srgbClr val="000000"/>
                </a:solidFill>
                <a:effectLst/>
                <a:latin typeface="Calibri" panose="020F0502020204030204" pitchFamily="34" charset="0"/>
              </a:rPr>
              <a:t>Transversal</a:t>
            </a:r>
            <a:r>
              <a:rPr lang="es-ES" dirty="0"/>
              <a:t> </a:t>
            </a:r>
            <a:endParaRPr lang="es-CO" dirty="0"/>
          </a:p>
        </p:txBody>
      </p:sp>
      <p:sp>
        <p:nvSpPr>
          <p:cNvPr id="13" name="CuadroTexto 12">
            <a:extLst>
              <a:ext uri="{FF2B5EF4-FFF2-40B4-BE49-F238E27FC236}">
                <a16:creationId xmlns:a16="http://schemas.microsoft.com/office/drawing/2014/main" id="{CE6A5C1E-2810-5862-EC9C-4021A80F13F9}"/>
              </a:ext>
            </a:extLst>
          </p:cNvPr>
          <p:cNvSpPr txBox="1"/>
          <p:nvPr/>
        </p:nvSpPr>
        <p:spPr>
          <a:xfrm>
            <a:off x="6920665" y="3499632"/>
            <a:ext cx="3724422" cy="307777"/>
          </a:xfrm>
          <a:prstGeom prst="rect">
            <a:avLst/>
          </a:prstGeom>
          <a:noFill/>
        </p:spPr>
        <p:txBody>
          <a:bodyPr wrap="square">
            <a:spAutoFit/>
          </a:bodyPr>
          <a:lstStyle/>
          <a:p>
            <a:r>
              <a:rPr lang="es-CO" sz="1400" b="1" i="0" u="none" strike="noStrike" dirty="0">
                <a:solidFill>
                  <a:srgbClr val="000000"/>
                </a:solidFill>
                <a:effectLst/>
                <a:latin typeface="Calibri" panose="020F0502020204030204" pitchFamily="34" charset="0"/>
              </a:rPr>
              <a:t>INS-2-2</a:t>
            </a:r>
            <a:r>
              <a:rPr lang="es-CO" dirty="0"/>
              <a:t> </a:t>
            </a:r>
            <a:r>
              <a:rPr lang="es-CO" sz="1400" b="0" i="0" u="none" strike="noStrike" dirty="0">
                <a:solidFill>
                  <a:srgbClr val="000000"/>
                </a:solidFill>
                <a:effectLst/>
                <a:latin typeface="Calibri" panose="020F0502020204030204" pitchFamily="34" charset="0"/>
              </a:rPr>
              <a:t>Capacidad local de recaudo</a:t>
            </a:r>
            <a:r>
              <a:rPr lang="es-CO" dirty="0"/>
              <a:t> </a:t>
            </a:r>
            <a:r>
              <a:rPr lang="es-CO" sz="1400" b="0" i="0" u="none" strike="noStrike" dirty="0">
                <a:solidFill>
                  <a:srgbClr val="000000"/>
                </a:solidFill>
                <a:effectLst/>
                <a:latin typeface="Calibri" panose="020F0502020204030204" pitchFamily="34" charset="0"/>
              </a:rPr>
              <a:t>Transversal</a:t>
            </a:r>
            <a:r>
              <a:rPr lang="es-CO" dirty="0"/>
              <a:t> </a:t>
            </a:r>
          </a:p>
        </p:txBody>
      </p:sp>
    </p:spTree>
    <p:extLst>
      <p:ext uri="{BB962C8B-B14F-4D97-AF65-F5344CB8AC3E}">
        <p14:creationId xmlns:p14="http://schemas.microsoft.com/office/powerpoint/2010/main" val="78956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14068"/>
            <a:ext cx="12192000" cy="6858000"/>
          </a:xfrm>
          <a:prstGeom prst="rect">
            <a:avLst/>
          </a:prstGeom>
          <a:noFill/>
          <a:ln>
            <a:noFill/>
          </a:ln>
        </p:spPr>
      </p:pic>
      <p:sp>
        <p:nvSpPr>
          <p:cNvPr id="99" name="Google Shape;99;p2"/>
          <p:cNvSpPr txBox="1"/>
          <p:nvPr/>
        </p:nvSpPr>
        <p:spPr>
          <a:xfrm>
            <a:off x="1965381" y="274630"/>
            <a:ext cx="758683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1" dirty="0">
                <a:solidFill>
                  <a:srgbClr val="0D6775"/>
                </a:solidFill>
                <a:latin typeface="Calibri"/>
                <a:ea typeface="Calibri"/>
                <a:cs typeface="Calibri"/>
                <a:sym typeface="Calibri"/>
              </a:rPr>
              <a:t>Resultados indicadores cuadrante 4</a:t>
            </a:r>
            <a:endParaRPr sz="3600" b="1" i="0" u="none" strike="noStrike" cap="none" dirty="0">
              <a:solidFill>
                <a:srgbClr val="0D6775"/>
              </a:solidFill>
              <a:latin typeface="Calibri"/>
              <a:ea typeface="Calibri"/>
              <a:cs typeface="Calibri"/>
              <a:sym typeface="Calibri"/>
            </a:endParaRPr>
          </a:p>
        </p:txBody>
      </p:sp>
      <p:pic>
        <p:nvPicPr>
          <p:cNvPr id="7" name="Imagen 6"/>
          <p:cNvPicPr>
            <a:picLocks noChangeAspect="1"/>
          </p:cNvPicPr>
          <p:nvPr/>
        </p:nvPicPr>
        <p:blipFill>
          <a:blip r:embed="rId4"/>
          <a:stretch>
            <a:fillRect/>
          </a:stretch>
        </p:blipFill>
        <p:spPr>
          <a:xfrm>
            <a:off x="1187687" y="4201228"/>
            <a:ext cx="3209925" cy="2238375"/>
          </a:xfrm>
          <a:prstGeom prst="rect">
            <a:avLst/>
          </a:prstGeom>
        </p:spPr>
      </p:pic>
      <p:pic>
        <p:nvPicPr>
          <p:cNvPr id="4" name="Imagen 3">
            <a:extLst>
              <a:ext uri="{FF2B5EF4-FFF2-40B4-BE49-F238E27FC236}">
                <a16:creationId xmlns:a16="http://schemas.microsoft.com/office/drawing/2014/main" id="{82327A29-F942-2104-1E2E-95E6624103E6}"/>
              </a:ext>
            </a:extLst>
          </p:cNvPr>
          <p:cNvPicPr>
            <a:picLocks noChangeAspect="1"/>
          </p:cNvPicPr>
          <p:nvPr/>
        </p:nvPicPr>
        <p:blipFill>
          <a:blip r:embed="rId5"/>
          <a:stretch>
            <a:fillRect/>
          </a:stretch>
        </p:blipFill>
        <p:spPr>
          <a:xfrm>
            <a:off x="759061" y="1682349"/>
            <a:ext cx="3781425" cy="2114550"/>
          </a:xfrm>
          <a:prstGeom prst="rect">
            <a:avLst/>
          </a:prstGeom>
        </p:spPr>
      </p:pic>
      <p:pic>
        <p:nvPicPr>
          <p:cNvPr id="10" name="Imagen 9">
            <a:extLst>
              <a:ext uri="{FF2B5EF4-FFF2-40B4-BE49-F238E27FC236}">
                <a16:creationId xmlns:a16="http://schemas.microsoft.com/office/drawing/2014/main" id="{CD4238B2-B99C-5F57-4C65-599015321477}"/>
              </a:ext>
            </a:extLst>
          </p:cNvPr>
          <p:cNvPicPr>
            <a:picLocks noChangeAspect="1"/>
          </p:cNvPicPr>
          <p:nvPr/>
        </p:nvPicPr>
        <p:blipFill>
          <a:blip r:embed="rId6"/>
          <a:stretch>
            <a:fillRect/>
          </a:stretch>
        </p:blipFill>
        <p:spPr>
          <a:xfrm>
            <a:off x="4683361" y="1934024"/>
            <a:ext cx="7395856" cy="4179315"/>
          </a:xfrm>
          <a:prstGeom prst="rect">
            <a:avLst/>
          </a:prstGeom>
        </p:spPr>
      </p:pic>
    </p:spTree>
    <p:extLst>
      <p:ext uri="{BB962C8B-B14F-4D97-AF65-F5344CB8AC3E}">
        <p14:creationId xmlns:p14="http://schemas.microsoft.com/office/powerpoint/2010/main" val="18131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14068"/>
            <a:ext cx="12192000" cy="6858000"/>
          </a:xfrm>
          <a:prstGeom prst="rect">
            <a:avLst/>
          </a:prstGeom>
          <a:noFill/>
          <a:ln>
            <a:noFill/>
          </a:ln>
        </p:spPr>
      </p:pic>
      <p:sp>
        <p:nvSpPr>
          <p:cNvPr id="99" name="Google Shape;99;p2"/>
          <p:cNvSpPr txBox="1"/>
          <p:nvPr/>
        </p:nvSpPr>
        <p:spPr>
          <a:xfrm>
            <a:off x="2357266" y="205271"/>
            <a:ext cx="5116197"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3600" b="1" dirty="0">
                <a:solidFill>
                  <a:srgbClr val="0D6775"/>
                </a:solidFill>
                <a:latin typeface="Calibri"/>
                <a:ea typeface="Calibri"/>
                <a:cs typeface="Calibri"/>
                <a:sym typeface="Calibri"/>
              </a:rPr>
              <a:t>Resultados indicadores cuadrante 4</a:t>
            </a:r>
            <a:endParaRPr sz="3600" b="1" i="0" u="none" strike="noStrike" cap="none" dirty="0">
              <a:solidFill>
                <a:srgbClr val="0D6775"/>
              </a:solidFill>
              <a:latin typeface="Calibri"/>
              <a:ea typeface="Calibri"/>
              <a:cs typeface="Calibri"/>
              <a:sym typeface="Calibri"/>
            </a:endParaRPr>
          </a:p>
        </p:txBody>
      </p:sp>
      <p:pic>
        <p:nvPicPr>
          <p:cNvPr id="7" name="Imagen 6"/>
          <p:cNvPicPr>
            <a:picLocks noChangeAspect="1"/>
          </p:cNvPicPr>
          <p:nvPr/>
        </p:nvPicPr>
        <p:blipFill>
          <a:blip r:embed="rId4"/>
          <a:stretch>
            <a:fillRect/>
          </a:stretch>
        </p:blipFill>
        <p:spPr>
          <a:xfrm>
            <a:off x="1187687" y="4201228"/>
            <a:ext cx="3209925" cy="2238375"/>
          </a:xfrm>
          <a:prstGeom prst="rect">
            <a:avLst/>
          </a:prstGeom>
        </p:spPr>
      </p:pic>
      <p:pic>
        <p:nvPicPr>
          <p:cNvPr id="6" name="Imagen 5">
            <a:extLst>
              <a:ext uri="{FF2B5EF4-FFF2-40B4-BE49-F238E27FC236}">
                <a16:creationId xmlns:a16="http://schemas.microsoft.com/office/drawing/2014/main" id="{C7451837-1163-3FC9-CC27-AF582A5F10EC}"/>
              </a:ext>
            </a:extLst>
          </p:cNvPr>
          <p:cNvPicPr>
            <a:picLocks noChangeAspect="1"/>
          </p:cNvPicPr>
          <p:nvPr/>
        </p:nvPicPr>
        <p:blipFill>
          <a:blip r:embed="rId5"/>
          <a:stretch>
            <a:fillRect/>
          </a:stretch>
        </p:blipFill>
        <p:spPr>
          <a:xfrm>
            <a:off x="822473" y="1608965"/>
            <a:ext cx="3575139" cy="2438092"/>
          </a:xfrm>
          <a:prstGeom prst="rect">
            <a:avLst/>
          </a:prstGeom>
        </p:spPr>
      </p:pic>
      <p:pic>
        <p:nvPicPr>
          <p:cNvPr id="10" name="Imagen 9">
            <a:extLst>
              <a:ext uri="{FF2B5EF4-FFF2-40B4-BE49-F238E27FC236}">
                <a16:creationId xmlns:a16="http://schemas.microsoft.com/office/drawing/2014/main" id="{FA451519-16D2-7AF0-84DF-E15148F0A4E1}"/>
              </a:ext>
            </a:extLst>
          </p:cNvPr>
          <p:cNvPicPr>
            <a:picLocks noChangeAspect="1"/>
          </p:cNvPicPr>
          <p:nvPr/>
        </p:nvPicPr>
        <p:blipFill>
          <a:blip r:embed="rId6"/>
          <a:stretch>
            <a:fillRect/>
          </a:stretch>
        </p:blipFill>
        <p:spPr>
          <a:xfrm>
            <a:off x="4648088" y="2159538"/>
            <a:ext cx="7293436" cy="3258310"/>
          </a:xfrm>
          <a:prstGeom prst="rect">
            <a:avLst/>
          </a:prstGeom>
        </p:spPr>
      </p:pic>
    </p:spTree>
    <p:extLst>
      <p:ext uri="{BB962C8B-B14F-4D97-AF65-F5344CB8AC3E}">
        <p14:creationId xmlns:p14="http://schemas.microsoft.com/office/powerpoint/2010/main" val="116876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12b31ffca33_1_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g12b31ffca33_1_23"/>
          <p:cNvSpPr txBox="1"/>
          <p:nvPr/>
        </p:nvSpPr>
        <p:spPr>
          <a:xfrm>
            <a:off x="1481512" y="1538054"/>
            <a:ext cx="9754200" cy="3077725"/>
          </a:xfrm>
          <a:prstGeom prst="rect">
            <a:avLst/>
          </a:prstGeom>
          <a:noFill/>
          <a:ln>
            <a:noFill/>
          </a:ln>
        </p:spPr>
        <p:txBody>
          <a:bodyPr spcFirstLastPara="1" wrap="square" lIns="91425" tIns="45700" rIns="91425" bIns="45700" anchor="t" anchorCtr="0">
            <a:spAutoFit/>
          </a:bodyPr>
          <a:lstStyle/>
          <a:p>
            <a:pPr>
              <a:buSzPts val="6600"/>
            </a:pPr>
            <a:r>
              <a:rPr lang="es-CO" sz="6000" b="1" i="0" u="none" strike="noStrike" cap="none" dirty="0">
                <a:solidFill>
                  <a:srgbClr val="0D6775"/>
                </a:solidFill>
                <a:latin typeface="Calibri"/>
                <a:ea typeface="Calibri"/>
                <a:cs typeface="Calibri"/>
                <a:sym typeface="Calibri"/>
              </a:rPr>
              <a:t>4. </a:t>
            </a:r>
            <a:r>
              <a:rPr lang="es-CO" sz="6000" b="1" dirty="0">
                <a:solidFill>
                  <a:srgbClr val="0D6775"/>
                </a:solidFill>
                <a:latin typeface="Calibri"/>
                <a:ea typeface="Calibri"/>
                <a:cs typeface="Calibri"/>
              </a:rPr>
              <a:t>Transferencia de metodología de priorización (matriz de priorización) </a:t>
            </a:r>
          </a:p>
          <a:p>
            <a:pPr marL="0" marR="0" lvl="0" indent="0" algn="l" rtl="0">
              <a:lnSpc>
                <a:spcPct val="100000"/>
              </a:lnSpc>
              <a:spcBef>
                <a:spcPts val="0"/>
              </a:spcBef>
              <a:spcAft>
                <a:spcPts val="0"/>
              </a:spcAft>
              <a:buClr>
                <a:srgbClr val="000000"/>
              </a:buClr>
              <a:buSzPts val="6600"/>
              <a:buFont typeface="Arial"/>
              <a:buNone/>
            </a:pP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g13fc510d830_0_10"/>
          <p:cNvSpPr txBox="1"/>
          <p:nvPr/>
        </p:nvSpPr>
        <p:spPr>
          <a:xfrm>
            <a:off x="317634" y="152070"/>
            <a:ext cx="9784930" cy="1200288"/>
          </a:xfrm>
          <a:prstGeom prst="rect">
            <a:avLst/>
          </a:prstGeom>
          <a:noFill/>
        </p:spPr>
        <p:txBody>
          <a:bodyPr wrap="square" rtlCol="0">
            <a:spAutoFit/>
          </a:bodyPr>
          <a:lstStyle>
            <a:defPPr>
              <a:defRPr lang="es-CO"/>
            </a:defPPr>
            <a:lvl1pPr algn="ctr">
              <a:lnSpc>
                <a:spcPct val="90000"/>
              </a:lnSpc>
              <a:spcBef>
                <a:spcPct val="0"/>
              </a:spcBef>
              <a:defRPr sz="4000" b="1">
                <a:solidFill>
                  <a:srgbClr val="0D6775"/>
                </a:solidFill>
                <a:latin typeface="+mj-lt"/>
                <a:cs typeface="Arial" panose="020B0604020202020204" pitchFamily="34" charset="0"/>
              </a:defRPr>
            </a:lvl1pPr>
          </a:lstStyle>
          <a:p>
            <a:pPr algn="l"/>
            <a:r>
              <a:rPr lang="es-CO" dirty="0">
                <a:sym typeface="Calibri"/>
              </a:rPr>
              <a:t>Criterios definidos para la priorización</a:t>
            </a:r>
            <a:endParaRPr dirty="0">
              <a:sym typeface="Arial"/>
            </a:endParaRPr>
          </a:p>
          <a:p>
            <a:pPr algn="l"/>
            <a:endParaRPr dirty="0">
              <a:sym typeface="Calibri"/>
            </a:endParaRPr>
          </a:p>
        </p:txBody>
      </p:sp>
      <p:sp>
        <p:nvSpPr>
          <p:cNvPr id="181" name="Google Shape;181;g13fc510d830_0_10"/>
          <p:cNvSpPr txBox="1"/>
          <p:nvPr/>
        </p:nvSpPr>
        <p:spPr>
          <a:xfrm>
            <a:off x="779646" y="1048443"/>
            <a:ext cx="10826162" cy="1185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dirty="0">
                <a:solidFill>
                  <a:schemeClr val="dk1"/>
                </a:solidFill>
                <a:latin typeface="Calibri"/>
                <a:ea typeface="Calibri"/>
                <a:cs typeface="Calibri"/>
                <a:sym typeface="Calibri"/>
              </a:rPr>
              <a:t>1. Desde la CRC, se han definido los siguientes criterios para la priorización de los proyectos de los diferentes sectores, con el propósito de contribuir de manera directa e impactar en mayor medida, en la competitividad departamental.</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400" b="0" i="0" u="none" strike="noStrike" cap="none" dirty="0">
              <a:solidFill>
                <a:srgbClr val="000000"/>
              </a:solidFill>
              <a:latin typeface="Arial"/>
              <a:ea typeface="Arial"/>
              <a:cs typeface="Arial"/>
              <a:sym typeface="Arial"/>
            </a:endParaRPr>
          </a:p>
        </p:txBody>
      </p:sp>
      <p:graphicFrame>
        <p:nvGraphicFramePr>
          <p:cNvPr id="182" name="Google Shape;182;g13fc510d830_0_10"/>
          <p:cNvGraphicFramePr/>
          <p:nvPr/>
        </p:nvGraphicFramePr>
        <p:xfrm>
          <a:off x="1815163" y="2233743"/>
          <a:ext cx="9241800" cy="3114100"/>
        </p:xfrm>
        <a:graphic>
          <a:graphicData uri="http://schemas.openxmlformats.org/drawingml/2006/table">
            <a:tbl>
              <a:tblPr firstRow="1" bandRow="1">
                <a:noFill/>
              </a:tblPr>
              <a:tblGrid>
                <a:gridCol w="2822625">
                  <a:extLst>
                    <a:ext uri="{9D8B030D-6E8A-4147-A177-3AD203B41FA5}">
                      <a16:colId xmlns:a16="http://schemas.microsoft.com/office/drawing/2014/main" val="20000"/>
                    </a:ext>
                  </a:extLst>
                </a:gridCol>
                <a:gridCol w="6419175">
                  <a:extLst>
                    <a:ext uri="{9D8B030D-6E8A-4147-A177-3AD203B41FA5}">
                      <a16:colId xmlns:a16="http://schemas.microsoft.com/office/drawing/2014/main" val="20001"/>
                    </a:ext>
                  </a:extLst>
                </a:gridCol>
              </a:tblGrid>
              <a:tr h="308300">
                <a:tc>
                  <a:txBody>
                    <a:bodyPr/>
                    <a:lstStyle/>
                    <a:p>
                      <a:pPr marL="0" marR="0" lvl="0" indent="0" algn="ctr" rtl="0">
                        <a:lnSpc>
                          <a:spcPct val="100000"/>
                        </a:lnSpc>
                        <a:spcBef>
                          <a:spcPts val="0"/>
                        </a:spcBef>
                        <a:spcAft>
                          <a:spcPts val="0"/>
                        </a:spcAft>
                        <a:buClr>
                          <a:srgbClr val="000000"/>
                        </a:buClr>
                        <a:buSzPts val="1500"/>
                        <a:buFont typeface="Arial"/>
                        <a:buNone/>
                      </a:pPr>
                      <a:r>
                        <a:rPr lang="es-CO" sz="1500" u="none" strike="noStrike" cap="none" dirty="0"/>
                        <a:t>Criterio de priorización</a:t>
                      </a:r>
                      <a:endParaRPr sz="15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1500" u="none" strike="noStrike" cap="none"/>
                        <a:t>Variable</a:t>
                      </a:r>
                      <a:endParaRPr sz="15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Cierre de brechas</a:t>
                      </a:r>
                      <a:endParaRPr sz="15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Arial"/>
                        <a:buNone/>
                      </a:pPr>
                      <a:r>
                        <a:rPr lang="es-CO" sz="1500" u="none" strike="noStrike" cap="none" dirty="0"/>
                        <a:t>Relación con las brechas priorizadas de los cuadrantes C-3 y C-4</a:t>
                      </a:r>
                      <a:endParaRPr sz="15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Coherencia con los Planes de Desarrollo</a:t>
                      </a:r>
                      <a:endParaRPr sz="15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Contribución de la PPI, a los Planes de Desarrollo municipales y departamental. </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Nivel de madurez de la PPI. </a:t>
                      </a:r>
                      <a:endParaRPr sz="15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Fase 1: Perfil</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Fase 2: Prefactibilidad</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Fase 3: Factibilidad</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Cobertura</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Impacto y alcance respecto al número de beneficiarios posibles del proyecto</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Número de instituciones articuladas</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Entidades de la </a:t>
                      </a:r>
                      <a:r>
                        <a:rPr lang="es-CO" sz="1500" u="none" strike="noStrike" cap="none" dirty="0" err="1"/>
                        <a:t>cuadruple</a:t>
                      </a:r>
                      <a:r>
                        <a:rPr lang="es-CO" sz="1500" u="none" strike="noStrike" cap="none" dirty="0"/>
                        <a:t> hélice, que participan en la ejecución del proyecto. (Academia, empresa, estado, sociedad civil)</a:t>
                      </a:r>
                      <a:endParaRPr sz="15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3" name="Google Shape;183;g13fc510d830_0_10"/>
          <p:cNvSpPr txBox="1"/>
          <p:nvPr/>
        </p:nvSpPr>
        <p:spPr>
          <a:xfrm>
            <a:off x="892450" y="5636778"/>
            <a:ext cx="8206283" cy="11848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dirty="0">
                <a:solidFill>
                  <a:schemeClr val="dk1"/>
                </a:solidFill>
                <a:latin typeface="Calibri"/>
                <a:ea typeface="Calibri"/>
                <a:cs typeface="Calibri"/>
                <a:sym typeface="Calibri"/>
              </a:rPr>
              <a:t>Fueron distribuidos de acuerdo a la importancia de los criterios, el peso porcentual por el Comité Técnico.</a:t>
            </a:r>
            <a:endParaRPr sz="19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dirty="0">
                <a:solidFill>
                  <a:schemeClr val="dk1"/>
                </a:solidFill>
                <a:latin typeface="Calibri"/>
                <a:ea typeface="Calibri"/>
                <a:cs typeface="Calibri"/>
                <a:sym typeface="Calibri"/>
              </a:rPr>
              <a:t>(</a:t>
            </a:r>
            <a:r>
              <a:rPr lang="es-CO" sz="1900" dirty="0">
                <a:solidFill>
                  <a:schemeClr val="dk1"/>
                </a:solidFill>
                <a:latin typeface="Calibri"/>
                <a:ea typeface="Calibri"/>
                <a:cs typeface="Calibri"/>
                <a:sym typeface="Calibri"/>
              </a:rPr>
              <a:t>Se distribuyeron</a:t>
            </a:r>
            <a:r>
              <a:rPr lang="es-CO" sz="1900" b="0" i="0" u="none" strike="noStrike" cap="none" dirty="0">
                <a:solidFill>
                  <a:schemeClr val="dk1"/>
                </a:solidFill>
                <a:latin typeface="Calibri"/>
                <a:ea typeface="Calibri"/>
                <a:cs typeface="Calibri"/>
                <a:sym typeface="Calibri"/>
              </a:rPr>
              <a:t> 100 puntos entre todas las variables).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400" b="0" i="0" u="none" strike="noStrike" cap="none" dirty="0">
              <a:solidFill>
                <a:srgbClr val="000000"/>
              </a:solidFill>
              <a:latin typeface="Arial"/>
              <a:ea typeface="Arial"/>
              <a:cs typeface="Arial"/>
              <a:sym typeface="Arial"/>
            </a:endParaRPr>
          </a:p>
        </p:txBody>
      </p:sp>
      <p:pic>
        <p:nvPicPr>
          <p:cNvPr id="7" name="Picture 2" descr="Crc Risaralda">
            <a:extLst>
              <a:ext uri="{FF2B5EF4-FFF2-40B4-BE49-F238E27FC236}">
                <a16:creationId xmlns:a16="http://schemas.microsoft.com/office/drawing/2014/main" id="{73BF7362-1D22-FC43-98BD-D0C2CF9DB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493" y="5437553"/>
            <a:ext cx="2943995" cy="134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24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 y="253982"/>
            <a:ext cx="11987958" cy="6603536"/>
          </a:xfrm>
          <a:prstGeom prst="rect">
            <a:avLst/>
          </a:prstGeom>
        </p:spPr>
      </p:pic>
      <p:sp>
        <p:nvSpPr>
          <p:cNvPr id="4" name="Rectángulo 3">
            <a:extLst>
              <a:ext uri="{FF2B5EF4-FFF2-40B4-BE49-F238E27FC236}">
                <a16:creationId xmlns:a16="http://schemas.microsoft.com/office/drawing/2014/main" id="{3123785A-7099-0B87-2F4B-28A636961C32}"/>
              </a:ext>
            </a:extLst>
          </p:cNvPr>
          <p:cNvSpPr/>
          <p:nvPr/>
        </p:nvSpPr>
        <p:spPr>
          <a:xfrm>
            <a:off x="3757354" y="4156364"/>
            <a:ext cx="764770" cy="332509"/>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solidFill>
                  <a:schemeClr val="tx1"/>
                </a:solidFill>
              </a:rPr>
              <a:t>17,5%</a:t>
            </a:r>
          </a:p>
        </p:txBody>
      </p:sp>
      <p:sp>
        <p:nvSpPr>
          <p:cNvPr id="5" name="Rectángulo 4">
            <a:extLst>
              <a:ext uri="{FF2B5EF4-FFF2-40B4-BE49-F238E27FC236}">
                <a16:creationId xmlns:a16="http://schemas.microsoft.com/office/drawing/2014/main" id="{0615FC74-22DA-1A6F-C8D9-DFD30D3CE619}"/>
              </a:ext>
            </a:extLst>
          </p:cNvPr>
          <p:cNvSpPr/>
          <p:nvPr/>
        </p:nvSpPr>
        <p:spPr>
          <a:xfrm>
            <a:off x="3757354" y="3448397"/>
            <a:ext cx="764770" cy="332509"/>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solidFill>
                  <a:schemeClr val="tx1"/>
                </a:solidFill>
              </a:rPr>
              <a:t>17,5%</a:t>
            </a:r>
          </a:p>
        </p:txBody>
      </p:sp>
      <p:sp>
        <p:nvSpPr>
          <p:cNvPr id="6" name="Rectángulo 5">
            <a:extLst>
              <a:ext uri="{FF2B5EF4-FFF2-40B4-BE49-F238E27FC236}">
                <a16:creationId xmlns:a16="http://schemas.microsoft.com/office/drawing/2014/main" id="{F5E8C586-4E5A-E9DA-CAE0-B6DDD340FF84}"/>
              </a:ext>
            </a:extLst>
          </p:cNvPr>
          <p:cNvSpPr/>
          <p:nvPr/>
        </p:nvSpPr>
        <p:spPr>
          <a:xfrm>
            <a:off x="3757354" y="4864331"/>
            <a:ext cx="764770" cy="332509"/>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solidFill>
                  <a:schemeClr val="tx1"/>
                </a:solidFill>
              </a:rPr>
              <a:t>15,0%</a:t>
            </a:r>
          </a:p>
        </p:txBody>
      </p:sp>
      <p:sp>
        <p:nvSpPr>
          <p:cNvPr id="7" name="Rectángulo 6">
            <a:extLst>
              <a:ext uri="{FF2B5EF4-FFF2-40B4-BE49-F238E27FC236}">
                <a16:creationId xmlns:a16="http://schemas.microsoft.com/office/drawing/2014/main" id="{1B282F62-E6C0-C5B6-DEA5-82B41957BC72}"/>
              </a:ext>
            </a:extLst>
          </p:cNvPr>
          <p:cNvSpPr/>
          <p:nvPr/>
        </p:nvSpPr>
        <p:spPr>
          <a:xfrm>
            <a:off x="3757354" y="2761905"/>
            <a:ext cx="764770" cy="332509"/>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solidFill>
                  <a:schemeClr val="tx1"/>
                </a:solidFill>
              </a:rPr>
              <a:t>25,0%</a:t>
            </a:r>
          </a:p>
        </p:txBody>
      </p:sp>
      <p:sp>
        <p:nvSpPr>
          <p:cNvPr id="8" name="Rectángulo 7">
            <a:extLst>
              <a:ext uri="{FF2B5EF4-FFF2-40B4-BE49-F238E27FC236}">
                <a16:creationId xmlns:a16="http://schemas.microsoft.com/office/drawing/2014/main" id="{16302F3D-08A9-057B-47C3-EBAF8BBCC94D}"/>
              </a:ext>
            </a:extLst>
          </p:cNvPr>
          <p:cNvSpPr/>
          <p:nvPr/>
        </p:nvSpPr>
        <p:spPr>
          <a:xfrm>
            <a:off x="3757354" y="2104854"/>
            <a:ext cx="764770" cy="332509"/>
          </a:xfrm>
          <a:prstGeom prst="rect">
            <a:avLst/>
          </a:prstGeom>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_tradnl" dirty="0">
                <a:solidFill>
                  <a:schemeClr val="tx1"/>
                </a:solidFill>
              </a:rPr>
              <a:t>25,0%</a:t>
            </a:r>
          </a:p>
        </p:txBody>
      </p:sp>
    </p:spTree>
    <p:extLst>
      <p:ext uri="{BB962C8B-B14F-4D97-AF65-F5344CB8AC3E}">
        <p14:creationId xmlns:p14="http://schemas.microsoft.com/office/powerpoint/2010/main" val="144698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g13fc510d830_0_17"/>
          <p:cNvSpPr txBox="1"/>
          <p:nvPr/>
        </p:nvSpPr>
        <p:spPr>
          <a:xfrm>
            <a:off x="1001026" y="283595"/>
            <a:ext cx="6762597" cy="1200288"/>
          </a:xfrm>
          <a:prstGeom prst="rect">
            <a:avLst/>
          </a:prstGeom>
          <a:noFill/>
        </p:spPr>
        <p:txBody>
          <a:bodyPr wrap="square" rtlCol="0">
            <a:spAutoFit/>
          </a:bodyPr>
          <a:lstStyle>
            <a:defPPr>
              <a:defRPr lang="es-CO"/>
            </a:defPPr>
            <a:lvl1pPr algn="ctr">
              <a:lnSpc>
                <a:spcPct val="90000"/>
              </a:lnSpc>
              <a:spcBef>
                <a:spcPct val="0"/>
              </a:spcBef>
              <a:defRPr sz="4000" b="1">
                <a:solidFill>
                  <a:srgbClr val="0D6775"/>
                </a:solidFill>
                <a:latin typeface="+mj-lt"/>
                <a:cs typeface="Arial" panose="020B0604020202020204" pitchFamily="34" charset="0"/>
              </a:defRPr>
            </a:lvl1pPr>
          </a:lstStyle>
          <a:p>
            <a:pPr algn="l"/>
            <a:r>
              <a:rPr lang="es-ES" dirty="0">
                <a:sym typeface="Calibri"/>
              </a:rPr>
              <a:t>Variables de priorización</a:t>
            </a:r>
            <a:endParaRPr dirty="0">
              <a:sym typeface="Arial"/>
            </a:endParaRPr>
          </a:p>
          <a:p>
            <a:pPr algn="l"/>
            <a:endParaRPr dirty="0">
              <a:sym typeface="Calibri"/>
            </a:endParaRPr>
          </a:p>
        </p:txBody>
      </p:sp>
      <p:sp>
        <p:nvSpPr>
          <p:cNvPr id="205" name="Google Shape;205;g13fc510d830_0_17"/>
          <p:cNvSpPr txBox="1"/>
          <p:nvPr/>
        </p:nvSpPr>
        <p:spPr>
          <a:xfrm>
            <a:off x="694058" y="1384293"/>
            <a:ext cx="11415600" cy="600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dirty="0">
                <a:solidFill>
                  <a:schemeClr val="dk1"/>
                </a:solidFill>
                <a:latin typeface="Calibri"/>
                <a:ea typeface="Calibri"/>
                <a:cs typeface="Calibri"/>
                <a:sym typeface="Calibri"/>
              </a:rPr>
              <a:t>En las mesas sectoriales se espera abordar la valoración de los criterios, bajo la siguiente dinámica (Ejemplo):</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400" b="0" i="0" u="none" strike="noStrike" cap="none" dirty="0">
              <a:solidFill>
                <a:srgbClr val="000000"/>
              </a:solidFill>
              <a:latin typeface="Arial"/>
              <a:ea typeface="Arial"/>
              <a:cs typeface="Arial"/>
              <a:sym typeface="Arial"/>
            </a:endParaRPr>
          </a:p>
        </p:txBody>
      </p:sp>
      <p:graphicFrame>
        <p:nvGraphicFramePr>
          <p:cNvPr id="206" name="Google Shape;206;g13fc510d830_0_17"/>
          <p:cNvGraphicFramePr/>
          <p:nvPr>
            <p:extLst>
              <p:ext uri="{D42A27DB-BD31-4B8C-83A1-F6EECF244321}">
                <p14:modId xmlns:p14="http://schemas.microsoft.com/office/powerpoint/2010/main" val="3247708914"/>
              </p:ext>
            </p:extLst>
          </p:nvPr>
        </p:nvGraphicFramePr>
        <p:xfrm>
          <a:off x="835971" y="1894247"/>
          <a:ext cx="10781350" cy="4663500"/>
        </p:xfrm>
        <a:graphic>
          <a:graphicData uri="http://schemas.openxmlformats.org/drawingml/2006/table">
            <a:tbl>
              <a:tblPr firstRow="1" bandRow="1">
                <a:tableStyleId>{10E5E437-2476-473E-A66C-7C600DE7426A}</a:tableStyleId>
              </a:tblPr>
              <a:tblGrid>
                <a:gridCol w="2803000">
                  <a:extLst>
                    <a:ext uri="{9D8B030D-6E8A-4147-A177-3AD203B41FA5}">
                      <a16:colId xmlns:a16="http://schemas.microsoft.com/office/drawing/2014/main" val="20000"/>
                    </a:ext>
                  </a:extLst>
                </a:gridCol>
                <a:gridCol w="7978350">
                  <a:extLst>
                    <a:ext uri="{9D8B030D-6E8A-4147-A177-3AD203B41FA5}">
                      <a16:colId xmlns:a16="http://schemas.microsoft.com/office/drawing/2014/main" val="20001"/>
                    </a:ext>
                  </a:extLst>
                </a:gridCol>
              </a:tblGrid>
              <a:tr h="308300">
                <a:tc>
                  <a:txBody>
                    <a:bodyPr/>
                    <a:lstStyle/>
                    <a:p>
                      <a:pPr marL="0" marR="0" lvl="0" indent="0" algn="ctr" rtl="0">
                        <a:lnSpc>
                          <a:spcPct val="100000"/>
                        </a:lnSpc>
                        <a:spcBef>
                          <a:spcPts val="0"/>
                        </a:spcBef>
                        <a:spcAft>
                          <a:spcPts val="0"/>
                        </a:spcAft>
                        <a:buClr>
                          <a:srgbClr val="000000"/>
                        </a:buClr>
                        <a:buSzPts val="1500"/>
                        <a:buFont typeface="Arial"/>
                        <a:buNone/>
                      </a:pPr>
                      <a:r>
                        <a:rPr lang="es-CO" sz="1500" b="1" u="none" strike="noStrike" cap="none" dirty="0"/>
                        <a:t>Criterio de priorización</a:t>
                      </a:r>
                      <a:endParaRPr sz="15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500"/>
                        <a:buFont typeface="Arial"/>
                        <a:buNone/>
                      </a:pPr>
                      <a:r>
                        <a:rPr lang="es-CO" sz="1500" u="none" strike="noStrike" cap="none"/>
                        <a:t>Variable</a:t>
                      </a:r>
                      <a:endParaRPr sz="15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b="1" u="none" strike="noStrike" cap="none" dirty="0"/>
                        <a:t>Cierre de brechas (25,0%)</a:t>
                      </a:r>
                      <a:endParaRPr sz="15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PPI que aporte a 1 brecha C-3 o </a:t>
                      </a:r>
                      <a:r>
                        <a:rPr lang="es-CO" sz="1500"/>
                        <a:t>C</a:t>
                      </a:r>
                      <a:r>
                        <a:rPr lang="es-CO" sz="1500" u="none" strike="noStrike" cap="none"/>
                        <a:t>-4: 5 puntos</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PPI que aporte a 2 brechas </a:t>
                      </a:r>
                      <a:r>
                        <a:rPr lang="es-CO" sz="1500"/>
                        <a:t>C-3 o C-4</a:t>
                      </a:r>
                      <a:r>
                        <a:rPr lang="es-CO" sz="1500" u="none" strike="noStrike" cap="none"/>
                        <a:t>: 10 puntos</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PPI que aporte a 3 o más brechas </a:t>
                      </a:r>
                      <a:r>
                        <a:rPr lang="es-CO" sz="1500"/>
                        <a:t>C-3 o C-4</a:t>
                      </a:r>
                      <a:r>
                        <a:rPr lang="es-CO" sz="1500" u="none" strike="noStrike" cap="none"/>
                        <a:t>: 20 puntos. </a:t>
                      </a:r>
                      <a:endParaRPr sz="1500" u="none" strike="noStrike" cap="none"/>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b="1" u="none" strike="noStrike" cap="none" dirty="0"/>
                        <a:t>Coherencia con los Planes de Desarrollo (25,0%)</a:t>
                      </a:r>
                      <a:endParaRPr sz="15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Contribución de la PPI, a un (1)  Plan de Desarrollo: 5 puntos</a:t>
                      </a:r>
                      <a:endParaRPr sz="1500" u="none" strike="noStrike" cap="none"/>
                    </a:p>
                    <a:p>
                      <a:pPr marL="0" marR="0" lvl="0" indent="0" algn="l" rtl="0">
                        <a:lnSpc>
                          <a:spcPct val="100000"/>
                        </a:lnSpc>
                        <a:spcBef>
                          <a:spcPts val="0"/>
                        </a:spcBef>
                        <a:spcAft>
                          <a:spcPts val="0"/>
                        </a:spcAft>
                        <a:buClr>
                          <a:schemeClr val="dk1"/>
                        </a:buClr>
                        <a:buSzPts val="1500"/>
                        <a:buFont typeface="Arial"/>
                        <a:buNone/>
                      </a:pPr>
                      <a:r>
                        <a:rPr lang="es-CO" sz="1500" u="none" strike="noStrike" cap="none"/>
                        <a:t>Contribución de la PPI, a las metas de dos (2) a tres (3) Planes de Desarrollo: 10 puntos</a:t>
                      </a:r>
                      <a:endParaRPr sz="1500" u="none" strike="noStrike" cap="none"/>
                    </a:p>
                    <a:p>
                      <a:pPr marL="0" marR="0" lvl="0" indent="0" algn="l" rtl="0">
                        <a:lnSpc>
                          <a:spcPct val="100000"/>
                        </a:lnSpc>
                        <a:spcBef>
                          <a:spcPts val="0"/>
                        </a:spcBef>
                        <a:spcAft>
                          <a:spcPts val="0"/>
                        </a:spcAft>
                        <a:buClr>
                          <a:schemeClr val="dk1"/>
                        </a:buClr>
                        <a:buSzPts val="1500"/>
                        <a:buFont typeface="Arial"/>
                        <a:buNone/>
                      </a:pPr>
                      <a:r>
                        <a:rPr lang="es-CO" sz="1500" u="none" strike="noStrike" cap="none"/>
                        <a:t>Contribución de la PPI, a las metas de cuatro (4) o más  Planes de Desarrollo: 20 puntos</a:t>
                      </a:r>
                      <a:endParaRPr sz="1500" u="none" strike="noStrike" cap="none"/>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b="1" u="none" strike="noStrike" cap="none" dirty="0"/>
                        <a:t>Nivel de madurez de la PPI (17,5%)</a:t>
                      </a:r>
                      <a:endParaRPr sz="15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Fase 1 - Perfil: 5 puntos </a:t>
                      </a:r>
                      <a:endParaRPr sz="1500" u="none" strike="noStrike" cap="none" dirty="0"/>
                    </a:p>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Fase 2 - </a:t>
                      </a:r>
                      <a:r>
                        <a:rPr lang="es-CO" sz="1500" u="none" strike="noStrike" cap="none" dirty="0" err="1"/>
                        <a:t>Prefactibilidad</a:t>
                      </a:r>
                      <a:r>
                        <a:rPr lang="es-CO" sz="1500" u="none" strike="noStrike" cap="none" dirty="0"/>
                        <a:t>: 10 puntos</a:t>
                      </a:r>
                      <a:endParaRPr sz="1500" u="none" strike="noStrike" cap="none" dirty="0"/>
                    </a:p>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Fase 3 - Factibilidad: 20 puntos</a:t>
                      </a:r>
                      <a:endParaRPr sz="1500" u="none" strike="noStrike" cap="none" dirty="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b="1" u="none" strike="noStrike" cap="none" dirty="0"/>
                        <a:t>Cobertura </a:t>
                      </a:r>
                      <a:r>
                        <a:rPr lang="es-CO" sz="1400" b="1" u="none" strike="noStrike" cap="none" dirty="0"/>
                        <a:t>(17,5%)</a:t>
                      </a:r>
                      <a:endParaRPr b="1"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Cobertura del proyecto frente a los beneficiarios posibles en los municipios del Dpto:</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De uno (1) a tres (3) municipios: 5 puntos</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De tres (3) a cinco (5) municipios: 10 puntos</a:t>
                      </a: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s-CO" sz="1500" u="none" strike="noStrike" cap="none"/>
                        <a:t>Seis (6) municipios o más: 20 puntos</a:t>
                      </a:r>
                      <a:endParaRPr sz="1500" u="none" strike="noStrike" cap="none"/>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b="1" u="none" strike="noStrike" cap="none" dirty="0"/>
                        <a:t>Número de instituciones articuladas (Academia – Empresa – Estado – Sociedad Civil) (15,0%)</a:t>
                      </a:r>
                      <a:endParaRPr sz="1500" b="1"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Un actor de la cuádruple hélice: 5 puntos</a:t>
                      </a:r>
                      <a:endParaRPr sz="1500" u="none" strike="noStrike" cap="none" dirty="0"/>
                    </a:p>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Dos actores: 10 puntos</a:t>
                      </a:r>
                      <a:endParaRPr sz="1500" u="none" strike="noStrike" cap="none" dirty="0"/>
                    </a:p>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Tres actores: 15 puntos</a:t>
                      </a:r>
                      <a:endParaRPr sz="1500" u="none" strike="noStrike" cap="none" dirty="0"/>
                    </a:p>
                    <a:p>
                      <a:pPr marL="0" marR="0" lvl="0" indent="0" algn="l" rtl="0">
                        <a:lnSpc>
                          <a:spcPct val="100000"/>
                        </a:lnSpc>
                        <a:spcBef>
                          <a:spcPts val="0"/>
                        </a:spcBef>
                        <a:spcAft>
                          <a:spcPts val="0"/>
                        </a:spcAft>
                        <a:buClr>
                          <a:srgbClr val="000000"/>
                        </a:buClr>
                        <a:buSzPts val="1500"/>
                        <a:buFont typeface="Arial"/>
                        <a:buNone/>
                      </a:pPr>
                      <a:r>
                        <a:rPr lang="es-CO" sz="1500" u="none" strike="noStrike" cap="none" dirty="0"/>
                        <a:t>Todos los actores: 20 puntos</a:t>
                      </a:r>
                      <a:endParaRPr sz="1500" u="none" strike="noStrike" cap="none" dirty="0"/>
                    </a:p>
                  </a:txBody>
                  <a:tcPr marL="91450" marR="91450" marT="45725" marB="45725" anchor="ctr"/>
                </a:tc>
                <a:extLst>
                  <a:ext uri="{0D108BD9-81ED-4DB2-BD59-A6C34878D82A}">
                    <a16:rowId xmlns:a16="http://schemas.microsoft.com/office/drawing/2014/main" val="10005"/>
                  </a:ext>
                </a:extLst>
              </a:tr>
            </a:tbl>
          </a:graphicData>
        </a:graphic>
      </p:graphicFrame>
      <p:pic>
        <p:nvPicPr>
          <p:cNvPr id="6" name="Picture 2" descr="Crc Risaralda">
            <a:extLst>
              <a:ext uri="{FF2B5EF4-FFF2-40B4-BE49-F238E27FC236}">
                <a16:creationId xmlns:a16="http://schemas.microsoft.com/office/drawing/2014/main" id="{73BF7362-1D22-FC43-98BD-D0C2CF9DB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493" y="5437553"/>
            <a:ext cx="2943995" cy="134196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05;g13fc510d830_0_17">
            <a:extLst>
              <a:ext uri="{FF2B5EF4-FFF2-40B4-BE49-F238E27FC236}">
                <a16:creationId xmlns:a16="http://schemas.microsoft.com/office/drawing/2014/main" id="{39248913-8AEE-0C18-0DF1-E2698973E78B}"/>
              </a:ext>
            </a:extLst>
          </p:cNvPr>
          <p:cNvSpPr txBox="1"/>
          <p:nvPr/>
        </p:nvSpPr>
        <p:spPr>
          <a:xfrm>
            <a:off x="8225317" y="300253"/>
            <a:ext cx="2965657" cy="677068"/>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ES" sz="1900" b="1" i="0" u="none" strike="noStrike" cap="none" dirty="0">
                <a:solidFill>
                  <a:schemeClr val="dk1"/>
                </a:solidFill>
                <a:latin typeface="Calibri"/>
                <a:ea typeface="Calibri"/>
                <a:cs typeface="Calibri"/>
                <a:sym typeface="Calibri"/>
              </a:rPr>
              <a:t>Ver Matriz de priorización de proyectos</a:t>
            </a:r>
            <a:endParaRPr sz="1400" b="1" i="0" u="none" strike="noStrike" cap="none" dirty="0">
              <a:solidFill>
                <a:srgbClr val="000000"/>
              </a:solidFill>
              <a:sym typeface="Arial"/>
            </a:endParaRPr>
          </a:p>
        </p:txBody>
      </p:sp>
    </p:spTree>
    <p:extLst>
      <p:ext uri="{BB962C8B-B14F-4D97-AF65-F5344CB8AC3E}">
        <p14:creationId xmlns:p14="http://schemas.microsoft.com/office/powerpoint/2010/main" val="3681493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12b31ffca33_1_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g12b31ffca33_1_23"/>
          <p:cNvSpPr txBox="1"/>
          <p:nvPr/>
        </p:nvSpPr>
        <p:spPr>
          <a:xfrm>
            <a:off x="1999937" y="1352296"/>
            <a:ext cx="7019371" cy="861734"/>
          </a:xfrm>
          <a:prstGeom prst="rect">
            <a:avLst/>
          </a:prstGeom>
          <a:noFill/>
          <a:ln>
            <a:noFill/>
          </a:ln>
        </p:spPr>
        <p:txBody>
          <a:bodyPr spcFirstLastPara="1" wrap="square" lIns="91425" tIns="45700" rIns="91425" bIns="45700" anchor="t" anchorCtr="0">
            <a:spAutoFit/>
          </a:bodyPr>
          <a:lstStyle/>
          <a:p>
            <a:pPr>
              <a:buSzPts val="6600"/>
            </a:pPr>
            <a:r>
              <a:rPr lang="es-ES" sz="4000" b="1" dirty="0">
                <a:solidFill>
                  <a:srgbClr val="0D6775"/>
                </a:solidFill>
                <a:latin typeface="Calibri"/>
                <a:ea typeface="Calibri"/>
                <a:cs typeface="Calibri"/>
                <a:sym typeface="Calibri"/>
              </a:rPr>
              <a:t>Entregables:</a:t>
            </a:r>
            <a:endParaRPr lang="es-CO" sz="4000" b="1" dirty="0">
              <a:solidFill>
                <a:srgbClr val="0D6775"/>
              </a:solidFill>
              <a:latin typeface="Calibri"/>
              <a:ea typeface="Calibri"/>
              <a:cs typeface="Calibri"/>
            </a:endParaRPr>
          </a:p>
          <a:p>
            <a:pPr marL="0" marR="0" lvl="0" indent="0" algn="l" rtl="0">
              <a:lnSpc>
                <a:spcPct val="100000"/>
              </a:lnSpc>
              <a:spcBef>
                <a:spcPts val="0"/>
              </a:spcBef>
              <a:spcAft>
                <a:spcPts val="0"/>
              </a:spcAft>
              <a:buClr>
                <a:srgbClr val="000000"/>
              </a:buClr>
              <a:buSzPts val="6600"/>
              <a:buFont typeface="Arial"/>
              <a:buNone/>
            </a:pPr>
            <a:endParaRPr sz="900" b="0" i="0" u="none" strike="noStrike" cap="none" dirty="0">
              <a:solidFill>
                <a:srgbClr val="000000"/>
              </a:solidFill>
              <a:latin typeface="Arial"/>
              <a:ea typeface="Arial"/>
              <a:cs typeface="Arial"/>
              <a:sym typeface="Arial"/>
            </a:endParaRPr>
          </a:p>
        </p:txBody>
      </p:sp>
      <p:sp>
        <p:nvSpPr>
          <p:cNvPr id="5" name="CuadroTexto 4">
            <a:extLst>
              <a:ext uri="{FF2B5EF4-FFF2-40B4-BE49-F238E27FC236}">
                <a16:creationId xmlns:a16="http://schemas.microsoft.com/office/drawing/2014/main" id="{3FA0C76D-AD00-87B2-DA57-CE35050BF00B}"/>
              </a:ext>
            </a:extLst>
          </p:cNvPr>
          <p:cNvSpPr txBox="1"/>
          <p:nvPr/>
        </p:nvSpPr>
        <p:spPr>
          <a:xfrm>
            <a:off x="1610591" y="2289245"/>
            <a:ext cx="8522623" cy="2246769"/>
          </a:xfrm>
          <a:prstGeom prst="rect">
            <a:avLst/>
          </a:prstGeom>
          <a:noFill/>
        </p:spPr>
        <p:txBody>
          <a:bodyPr wrap="square">
            <a:spAutoFit/>
          </a:bodyPr>
          <a:lstStyle/>
          <a:p>
            <a:pPr marL="342900" marR="0" lvl="0" indent="-342900" algn="l" rtl="0">
              <a:lnSpc>
                <a:spcPct val="100000"/>
              </a:lnSpc>
              <a:spcBef>
                <a:spcPts val="0"/>
              </a:spcBef>
              <a:spcAft>
                <a:spcPts val="0"/>
              </a:spcAft>
              <a:buClr>
                <a:srgbClr val="000000"/>
              </a:buClr>
              <a:buSzPts val="1500"/>
              <a:buFont typeface="Wingdings" pitchFamily="2" charset="2"/>
              <a:buChar char="ü"/>
            </a:pPr>
            <a:r>
              <a:rPr lang="es-CO" sz="2000" u="none" strike="noStrike" cap="none" dirty="0"/>
              <a:t>Matriz en Excel de priorización de </a:t>
            </a:r>
            <a:r>
              <a:rPr lang="es-CO" sz="2000" u="none" strike="noStrike" cap="none" dirty="0" err="1"/>
              <a:t>PPI</a:t>
            </a:r>
            <a:r>
              <a:rPr lang="es-CO" sz="2000" dirty="0" err="1"/>
              <a:t>s</a:t>
            </a:r>
            <a:r>
              <a:rPr lang="es-CO" sz="2000" dirty="0"/>
              <a:t> diligenciada</a:t>
            </a:r>
          </a:p>
          <a:p>
            <a:pPr marL="342900" marR="0" lvl="0" indent="-342900" algn="l" rtl="0">
              <a:lnSpc>
                <a:spcPct val="100000"/>
              </a:lnSpc>
              <a:spcBef>
                <a:spcPts val="0"/>
              </a:spcBef>
              <a:spcAft>
                <a:spcPts val="0"/>
              </a:spcAft>
              <a:buClr>
                <a:srgbClr val="000000"/>
              </a:buClr>
              <a:buSzPts val="1500"/>
              <a:buFont typeface="Wingdings" pitchFamily="2" charset="2"/>
              <a:buChar char="ü"/>
            </a:pPr>
            <a:endParaRPr lang="es-CO" sz="2000" u="none" strike="noStrike" cap="none" dirty="0"/>
          </a:p>
          <a:p>
            <a:pPr marL="342900" marR="0" lvl="0" indent="-342900" algn="l" rtl="0">
              <a:lnSpc>
                <a:spcPct val="100000"/>
              </a:lnSpc>
              <a:spcBef>
                <a:spcPts val="0"/>
              </a:spcBef>
              <a:spcAft>
                <a:spcPts val="0"/>
              </a:spcAft>
              <a:buClr>
                <a:srgbClr val="000000"/>
              </a:buClr>
              <a:buSzPts val="1500"/>
              <a:buFont typeface="Wingdings" pitchFamily="2" charset="2"/>
              <a:buChar char="ü"/>
            </a:pPr>
            <a:r>
              <a:rPr lang="es-CO" sz="2000" u="none" strike="noStrike" cap="none" dirty="0"/>
              <a:t>Listado de asistencia</a:t>
            </a:r>
            <a:r>
              <a:rPr lang="es-CO" sz="2000" dirty="0"/>
              <a:t> participantes mesa sectorial para priorización </a:t>
            </a:r>
          </a:p>
          <a:p>
            <a:pPr marL="342900" marR="0" lvl="0" indent="-342900" algn="l" rtl="0">
              <a:lnSpc>
                <a:spcPct val="100000"/>
              </a:lnSpc>
              <a:spcBef>
                <a:spcPts val="0"/>
              </a:spcBef>
              <a:spcAft>
                <a:spcPts val="0"/>
              </a:spcAft>
              <a:buClr>
                <a:srgbClr val="000000"/>
              </a:buClr>
              <a:buSzPts val="1500"/>
              <a:buFont typeface="Wingdings" pitchFamily="2" charset="2"/>
              <a:buChar char="ü"/>
            </a:pPr>
            <a:endParaRPr lang="es-CO" sz="2000" u="none" strike="noStrike" cap="none" dirty="0"/>
          </a:p>
          <a:p>
            <a:pPr marL="342900" marR="0" lvl="0" indent="-342900" algn="l" rtl="0">
              <a:lnSpc>
                <a:spcPct val="100000"/>
              </a:lnSpc>
              <a:spcBef>
                <a:spcPts val="0"/>
              </a:spcBef>
              <a:spcAft>
                <a:spcPts val="0"/>
              </a:spcAft>
              <a:buClr>
                <a:srgbClr val="000000"/>
              </a:buClr>
              <a:buSzPts val="1500"/>
              <a:buFont typeface="Wingdings" pitchFamily="2" charset="2"/>
              <a:buChar char="ü"/>
            </a:pPr>
            <a:r>
              <a:rPr lang="es-CO" sz="2000" dirty="0"/>
              <a:t>Registro fotográfico</a:t>
            </a:r>
          </a:p>
          <a:p>
            <a:pPr marL="342900" marR="0" lvl="0" indent="-342900" algn="l" rtl="0">
              <a:lnSpc>
                <a:spcPct val="100000"/>
              </a:lnSpc>
              <a:spcBef>
                <a:spcPts val="0"/>
              </a:spcBef>
              <a:spcAft>
                <a:spcPts val="0"/>
              </a:spcAft>
              <a:buClr>
                <a:srgbClr val="000000"/>
              </a:buClr>
              <a:buSzPts val="1500"/>
              <a:buFont typeface="Wingdings" pitchFamily="2" charset="2"/>
              <a:buChar char="ü"/>
            </a:pPr>
            <a:endParaRPr lang="es-CO" sz="2000" u="none" strike="noStrike" cap="none" dirty="0"/>
          </a:p>
          <a:p>
            <a:pPr marL="342900" marR="0" lvl="0" indent="-342900" algn="l" rtl="0">
              <a:lnSpc>
                <a:spcPct val="100000"/>
              </a:lnSpc>
              <a:spcBef>
                <a:spcPts val="0"/>
              </a:spcBef>
              <a:spcAft>
                <a:spcPts val="0"/>
              </a:spcAft>
              <a:buClr>
                <a:srgbClr val="000000"/>
              </a:buClr>
              <a:buSzPts val="1500"/>
              <a:buFont typeface="Wingdings" pitchFamily="2" charset="2"/>
              <a:buChar char="ü"/>
            </a:pPr>
            <a:r>
              <a:rPr lang="es-CO" sz="2000" dirty="0"/>
              <a:t>Acta de reunión de la mesa sectorial. </a:t>
            </a:r>
            <a:endParaRPr lang="es-CO" sz="2000" u="none" strike="noStrike" cap="none" dirty="0"/>
          </a:p>
        </p:txBody>
      </p:sp>
      <p:sp>
        <p:nvSpPr>
          <p:cNvPr id="6" name="Google Shape;129;g12b31ffca33_1_23">
            <a:extLst>
              <a:ext uri="{FF2B5EF4-FFF2-40B4-BE49-F238E27FC236}">
                <a16:creationId xmlns:a16="http://schemas.microsoft.com/office/drawing/2014/main" id="{ED93D032-5FB7-3DA3-A4FD-5B2543F1D81F}"/>
              </a:ext>
            </a:extLst>
          </p:cNvPr>
          <p:cNvSpPr txBox="1"/>
          <p:nvPr/>
        </p:nvSpPr>
        <p:spPr>
          <a:xfrm>
            <a:off x="1999937" y="4835273"/>
            <a:ext cx="7019371" cy="861734"/>
          </a:xfrm>
          <a:prstGeom prst="rect">
            <a:avLst/>
          </a:prstGeom>
          <a:noFill/>
          <a:ln>
            <a:noFill/>
          </a:ln>
        </p:spPr>
        <p:txBody>
          <a:bodyPr spcFirstLastPara="1" wrap="square" lIns="91425" tIns="45700" rIns="91425" bIns="45700" anchor="t" anchorCtr="0">
            <a:spAutoFit/>
          </a:bodyPr>
          <a:lstStyle/>
          <a:p>
            <a:pPr>
              <a:buSzPts val="6600"/>
            </a:pPr>
            <a:r>
              <a:rPr lang="es-ES" sz="4000" b="1" dirty="0">
                <a:solidFill>
                  <a:srgbClr val="0D6775"/>
                </a:solidFill>
                <a:latin typeface="Calibri"/>
                <a:ea typeface="Calibri"/>
                <a:cs typeface="Calibri"/>
                <a:sym typeface="Calibri"/>
              </a:rPr>
              <a:t>Insumos:</a:t>
            </a:r>
            <a:endParaRPr lang="es-CO" sz="4000" b="1" dirty="0">
              <a:solidFill>
                <a:srgbClr val="0D6775"/>
              </a:solidFill>
              <a:latin typeface="Calibri"/>
              <a:ea typeface="Calibri"/>
              <a:cs typeface="Calibri"/>
            </a:endParaRPr>
          </a:p>
          <a:p>
            <a:pPr marL="0" marR="0" lvl="0" indent="0" algn="l" rtl="0">
              <a:lnSpc>
                <a:spcPct val="100000"/>
              </a:lnSpc>
              <a:spcBef>
                <a:spcPts val="0"/>
              </a:spcBef>
              <a:spcAft>
                <a:spcPts val="0"/>
              </a:spcAft>
              <a:buClr>
                <a:srgbClr val="000000"/>
              </a:buClr>
              <a:buSzPts val="6600"/>
              <a:buFont typeface="Arial"/>
              <a:buNone/>
            </a:pPr>
            <a:endParaRPr sz="900" b="0" i="0" u="none" strike="noStrike" cap="none" dirty="0">
              <a:solidFill>
                <a:srgbClr val="000000"/>
              </a:solidFill>
              <a:latin typeface="Arial"/>
              <a:ea typeface="Arial"/>
              <a:cs typeface="Arial"/>
              <a:sym typeface="Arial"/>
            </a:endParaRPr>
          </a:p>
        </p:txBody>
      </p:sp>
      <p:sp>
        <p:nvSpPr>
          <p:cNvPr id="8" name="CuadroTexto 7">
            <a:extLst>
              <a:ext uri="{FF2B5EF4-FFF2-40B4-BE49-F238E27FC236}">
                <a16:creationId xmlns:a16="http://schemas.microsoft.com/office/drawing/2014/main" id="{59E7F0C8-EA6A-4E2E-4ED9-3CFC04FB4CE4}"/>
              </a:ext>
            </a:extLst>
          </p:cNvPr>
          <p:cNvSpPr txBox="1"/>
          <p:nvPr/>
        </p:nvSpPr>
        <p:spPr>
          <a:xfrm>
            <a:off x="4323345" y="4999033"/>
            <a:ext cx="6097384" cy="400110"/>
          </a:xfrm>
          <a:prstGeom prst="rect">
            <a:avLst/>
          </a:prstGeom>
          <a:noFill/>
        </p:spPr>
        <p:txBody>
          <a:bodyPr wrap="square">
            <a:spAutoFit/>
          </a:bodyPr>
          <a:lstStyle/>
          <a:p>
            <a:r>
              <a:rPr lang="es-CO" sz="2000" dirty="0">
                <a:sym typeface="Calibri"/>
              </a:rPr>
              <a:t>https://</a:t>
            </a:r>
            <a:r>
              <a:rPr lang="es-CO" sz="2000" dirty="0" err="1">
                <a:sym typeface="Calibri"/>
              </a:rPr>
              <a:t>www.crcrisaralda.org</a:t>
            </a:r>
            <a:r>
              <a:rPr lang="es-CO" sz="2000" dirty="0">
                <a:sym typeface="Calibri"/>
              </a:rPr>
              <a:t>/plan-regional/</a:t>
            </a:r>
            <a:endParaRPr lang="es-ES_tradnl" sz="2000" dirty="0"/>
          </a:p>
        </p:txBody>
      </p:sp>
    </p:spTree>
    <p:extLst>
      <p:ext uri="{BB962C8B-B14F-4D97-AF65-F5344CB8AC3E}">
        <p14:creationId xmlns:p14="http://schemas.microsoft.com/office/powerpoint/2010/main" val="323522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7" name="Google Shape;107;p3"/>
          <p:cNvSpPr txBox="1"/>
          <p:nvPr/>
        </p:nvSpPr>
        <p:spPr>
          <a:xfrm>
            <a:off x="5103055" y="373931"/>
            <a:ext cx="350148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CO" sz="3600" b="1" i="0" u="none" strike="noStrike" cap="none">
                <a:solidFill>
                  <a:srgbClr val="0D6775"/>
                </a:solidFill>
                <a:latin typeface="Calibri"/>
                <a:ea typeface="Calibri"/>
                <a:cs typeface="Calibri"/>
                <a:sym typeface="Calibri"/>
              </a:rPr>
              <a:t>ORDEN DEL DIA</a:t>
            </a:r>
            <a:endParaRPr sz="1400" b="0" i="0" u="none" strike="noStrike" cap="none">
              <a:solidFill>
                <a:srgbClr val="000000"/>
              </a:solidFill>
              <a:latin typeface="Arial"/>
              <a:ea typeface="Arial"/>
              <a:cs typeface="Arial"/>
              <a:sym typeface="Arial"/>
            </a:endParaRPr>
          </a:p>
        </p:txBody>
      </p:sp>
      <p:graphicFrame>
        <p:nvGraphicFramePr>
          <p:cNvPr id="108" name="Google Shape;108;p3"/>
          <p:cNvGraphicFramePr/>
          <p:nvPr>
            <p:extLst>
              <p:ext uri="{D42A27DB-BD31-4B8C-83A1-F6EECF244321}">
                <p14:modId xmlns:p14="http://schemas.microsoft.com/office/powerpoint/2010/main" val="1223309839"/>
              </p:ext>
            </p:extLst>
          </p:nvPr>
        </p:nvGraphicFramePr>
        <p:xfrm>
          <a:off x="1217004" y="1908229"/>
          <a:ext cx="9571156" cy="3134430"/>
        </p:xfrm>
        <a:graphic>
          <a:graphicData uri="http://schemas.openxmlformats.org/drawingml/2006/table">
            <a:tbl>
              <a:tblPr firstRow="1" bandRow="1">
                <a:gradFill>
                  <a:gsLst>
                    <a:gs pos="0">
                      <a:srgbClr val="BBF7A3"/>
                    </a:gs>
                    <a:gs pos="35000">
                      <a:srgbClr val="CDF8BE"/>
                    </a:gs>
                    <a:gs pos="100000">
                      <a:srgbClr val="ECFDE5"/>
                    </a:gs>
                  </a:gsLst>
                  <a:lin ang="16200000" scaled="0"/>
                </a:gradFill>
                <a:tableStyleId>{10E5E437-2476-473E-A66C-7C600DE7426A}</a:tableStyleId>
              </a:tblPr>
              <a:tblGrid>
                <a:gridCol w="6028389">
                  <a:extLst>
                    <a:ext uri="{9D8B030D-6E8A-4147-A177-3AD203B41FA5}">
                      <a16:colId xmlns:a16="http://schemas.microsoft.com/office/drawing/2014/main" val="20000"/>
                    </a:ext>
                  </a:extLst>
                </a:gridCol>
                <a:gridCol w="1893733">
                  <a:extLst>
                    <a:ext uri="{9D8B030D-6E8A-4147-A177-3AD203B41FA5}">
                      <a16:colId xmlns:a16="http://schemas.microsoft.com/office/drawing/2014/main" val="20001"/>
                    </a:ext>
                  </a:extLst>
                </a:gridCol>
                <a:gridCol w="1649034">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Actividad</a:t>
                      </a:r>
                      <a:endParaRPr sz="18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a:t>Hora inicio</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a:t>Hora Fin</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s-ES" sz="1800" u="none" strike="noStrike" cap="none" dirty="0"/>
                        <a:t>1. Saludo e instalación</a:t>
                      </a:r>
                      <a:endParaRPr sz="18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s-CO" sz="1800" u="none" strike="noStrike" cap="none" dirty="0"/>
                        <a:t>2:00 p.m.</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s-CO" sz="1800" u="none" strike="noStrike" cap="none" dirty="0"/>
                        <a:t>2:05 p.m.</a:t>
                      </a:r>
                    </a:p>
                  </a:txBody>
                  <a:tcPr marL="91450" marR="91450" marT="45725" marB="45725" anchor="ctr"/>
                </a:tc>
                <a:extLst>
                  <a:ext uri="{0D108BD9-81ED-4DB2-BD59-A6C34878D82A}">
                    <a16:rowId xmlns:a16="http://schemas.microsoft.com/office/drawing/2014/main" val="359043373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s-CO" sz="1800" u="none" strike="noStrike" cap="none" dirty="0"/>
                        <a:t>2. Presentación PPI propuestos</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2:05 p.m.</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2:20 p.m.</a:t>
                      </a:r>
                      <a:endParaRPr sz="1800" u="none" strike="noStrike" cap="none" dirty="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lang="es-CO" sz="1800" u="none" strike="noStrike" cap="none" dirty="0"/>
                        <a:t>3. </a:t>
                      </a:r>
                      <a:r>
                        <a:rPr lang="es-CO" sz="1800" b="0" i="0" u="none" strike="noStrike" cap="none" dirty="0">
                          <a:solidFill>
                            <a:schemeClr val="dk1"/>
                          </a:solidFill>
                          <a:latin typeface="Arial"/>
                          <a:ea typeface="Arial"/>
                          <a:cs typeface="Arial"/>
                          <a:sym typeface="Arial"/>
                        </a:rPr>
                        <a:t>Presentación resultados de la valoración de brechas por parte del Comité Técnico de la CRC</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2:20 p.m.</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2:30 p.m.</a:t>
                      </a:r>
                      <a:endParaRPr sz="1800" u="none" strike="noStrike" cap="none" dirty="0"/>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s-CO" sz="1800" u="none" strike="noStrike" cap="none" dirty="0"/>
                        <a:t>4. Transferencia</a:t>
                      </a:r>
                      <a:r>
                        <a:rPr lang="es-CO" sz="1800" u="none" strike="noStrike" cap="none" baseline="0" dirty="0"/>
                        <a:t> de metodología de priorización (matriz de priorización) </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2:30 p.m.</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3:30 p.m.</a:t>
                      </a:r>
                      <a:endParaRPr sz="1800" u="none" strike="noStrike" cap="none" dirty="0"/>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s-CO" sz="1800" u="none" strike="noStrike" cap="none" dirty="0"/>
                        <a:t>5. P</a:t>
                      </a:r>
                      <a:r>
                        <a:rPr lang="es-CO" sz="1800" u="none" strike="noStrike" cap="none" baseline="0" dirty="0"/>
                        <a:t>lan de acción y cronograma</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3:30 p.m.</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3:45 p.m.</a:t>
                      </a:r>
                      <a:endParaRPr sz="1800" u="none" strike="noStrike" cap="none" dirty="0"/>
                    </a:p>
                  </a:txBody>
                  <a:tcPr marL="91450" marR="91450" marT="45725" marB="45725" anchor="ct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s-CO" sz="1800" u="none" strike="noStrike" cap="none" dirty="0"/>
                        <a:t>6. Proposiciones y varios</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3:45 p.m.</a:t>
                      </a:r>
                      <a:endParaRPr sz="18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s-CO" sz="1800" u="none" strike="noStrike" cap="none" dirty="0"/>
                        <a:t>4:00 p.m.</a:t>
                      </a:r>
                      <a:endParaRPr sz="1800" u="none" strike="noStrike" cap="none" dirty="0"/>
                    </a:p>
                  </a:txBody>
                  <a:tcPr marL="91450" marR="91450" marT="45725" marB="457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12b31ffca33_1_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g12b31ffca33_1_23"/>
          <p:cNvSpPr txBox="1"/>
          <p:nvPr/>
        </p:nvSpPr>
        <p:spPr>
          <a:xfrm>
            <a:off x="1260106" y="1435424"/>
            <a:ext cx="10452528" cy="1200288"/>
          </a:xfrm>
          <a:prstGeom prst="rect">
            <a:avLst/>
          </a:prstGeom>
          <a:noFill/>
          <a:ln>
            <a:noFill/>
          </a:ln>
        </p:spPr>
        <p:txBody>
          <a:bodyPr spcFirstLastPara="1" wrap="square" lIns="91425" tIns="45700" rIns="91425" bIns="45700" anchor="t" anchorCtr="0">
            <a:spAutoFit/>
          </a:bodyPr>
          <a:lstStyle/>
          <a:p>
            <a:pPr>
              <a:buSzPts val="6600"/>
            </a:pPr>
            <a:r>
              <a:rPr lang="es-CO" sz="6000" b="1" i="0" u="none" strike="noStrike" cap="none" dirty="0">
                <a:solidFill>
                  <a:srgbClr val="0D6775"/>
                </a:solidFill>
                <a:latin typeface="Calibri"/>
                <a:ea typeface="Calibri"/>
                <a:cs typeface="Calibri"/>
                <a:sym typeface="Calibri"/>
              </a:rPr>
              <a:t>5. </a:t>
            </a:r>
            <a:r>
              <a:rPr lang="es-ES" sz="6000" b="1" i="0" u="none" strike="noStrike" cap="none" dirty="0">
                <a:solidFill>
                  <a:srgbClr val="0D6775"/>
                </a:solidFill>
                <a:latin typeface="Calibri"/>
                <a:ea typeface="Calibri"/>
                <a:cs typeface="Calibri"/>
                <a:sym typeface="Calibri"/>
              </a:rPr>
              <a:t>P</a:t>
            </a:r>
            <a:r>
              <a:rPr lang="es-ES" sz="6000" b="1" dirty="0">
                <a:solidFill>
                  <a:srgbClr val="0D6775"/>
                </a:solidFill>
                <a:latin typeface="Calibri"/>
                <a:ea typeface="Calibri"/>
                <a:cs typeface="Calibri"/>
              </a:rPr>
              <a:t>lan de acción y cronograma</a:t>
            </a:r>
            <a:endParaRPr lang="es-CO" sz="6000" b="1" dirty="0">
              <a:solidFill>
                <a:srgbClr val="0D6775"/>
              </a:solidFill>
              <a:latin typeface="Calibri"/>
              <a:ea typeface="Calibri"/>
              <a:cs typeface="Calibri"/>
            </a:endParaRPr>
          </a:p>
          <a:p>
            <a:pPr marL="0" marR="0" lvl="0" indent="0" algn="l" rtl="0">
              <a:lnSpc>
                <a:spcPct val="100000"/>
              </a:lnSpc>
              <a:spcBef>
                <a:spcPts val="0"/>
              </a:spcBef>
              <a:spcAft>
                <a:spcPts val="0"/>
              </a:spcAft>
              <a:buClr>
                <a:srgbClr val="000000"/>
              </a:buClr>
              <a:buSzPts val="6600"/>
              <a:buFont typeface="Arial"/>
              <a:buNone/>
            </a:pPr>
            <a:endParaRPr sz="1200" b="0" i="0" u="none" strike="noStrike" cap="none" dirty="0">
              <a:solidFill>
                <a:srgbClr val="000000"/>
              </a:solidFill>
              <a:latin typeface="Arial"/>
              <a:ea typeface="Arial"/>
              <a:cs typeface="Arial"/>
              <a:sym typeface="Arial"/>
            </a:endParaRPr>
          </a:p>
        </p:txBody>
      </p:sp>
      <p:graphicFrame>
        <p:nvGraphicFramePr>
          <p:cNvPr id="4" name="Tabla 4">
            <a:extLst>
              <a:ext uri="{FF2B5EF4-FFF2-40B4-BE49-F238E27FC236}">
                <a16:creationId xmlns:a16="http://schemas.microsoft.com/office/drawing/2014/main" id="{42337E60-655D-A6B7-C219-0756BE9CA1CA}"/>
              </a:ext>
            </a:extLst>
          </p:cNvPr>
          <p:cNvGraphicFramePr>
            <a:graphicFrameLocks noGrp="1"/>
          </p:cNvGraphicFramePr>
          <p:nvPr>
            <p:extLst>
              <p:ext uri="{D42A27DB-BD31-4B8C-83A1-F6EECF244321}">
                <p14:modId xmlns:p14="http://schemas.microsoft.com/office/powerpoint/2010/main" val="3628479906"/>
              </p:ext>
            </p:extLst>
          </p:nvPr>
        </p:nvGraphicFramePr>
        <p:xfrm>
          <a:off x="1471351" y="3047230"/>
          <a:ext cx="9443260" cy="2122363"/>
        </p:xfrm>
        <a:graphic>
          <a:graphicData uri="http://schemas.openxmlformats.org/drawingml/2006/table">
            <a:tbl>
              <a:tblPr firstRow="1" bandRow="1">
                <a:tableStyleId>{10E5E437-2476-473E-A66C-7C600DE7426A}</a:tableStyleId>
              </a:tblPr>
              <a:tblGrid>
                <a:gridCol w="5985165">
                  <a:extLst>
                    <a:ext uri="{9D8B030D-6E8A-4147-A177-3AD203B41FA5}">
                      <a16:colId xmlns:a16="http://schemas.microsoft.com/office/drawing/2014/main" val="2691305223"/>
                    </a:ext>
                  </a:extLst>
                </a:gridCol>
                <a:gridCol w="3458095">
                  <a:extLst>
                    <a:ext uri="{9D8B030D-6E8A-4147-A177-3AD203B41FA5}">
                      <a16:colId xmlns:a16="http://schemas.microsoft.com/office/drawing/2014/main" val="2981514755"/>
                    </a:ext>
                  </a:extLst>
                </a:gridCol>
              </a:tblGrid>
              <a:tr h="370840">
                <a:tc>
                  <a:txBody>
                    <a:bodyPr/>
                    <a:lstStyle/>
                    <a:p>
                      <a:r>
                        <a:rPr lang="es-ES_tradnl" sz="2000" dirty="0"/>
                        <a:t>Actividad</a:t>
                      </a:r>
                    </a:p>
                  </a:txBody>
                  <a:tcPr/>
                </a:tc>
                <a:tc>
                  <a:txBody>
                    <a:bodyPr/>
                    <a:lstStyle/>
                    <a:p>
                      <a:r>
                        <a:rPr lang="es-ES_tradnl" sz="2000" dirty="0"/>
                        <a:t>Fecha</a:t>
                      </a:r>
                    </a:p>
                  </a:txBody>
                  <a:tcPr/>
                </a:tc>
                <a:extLst>
                  <a:ext uri="{0D108BD9-81ED-4DB2-BD59-A6C34878D82A}">
                    <a16:rowId xmlns:a16="http://schemas.microsoft.com/office/drawing/2014/main" val="3853593107"/>
                  </a:ext>
                </a:extLst>
              </a:tr>
              <a:tr h="405323">
                <a:tc>
                  <a:txBody>
                    <a:bodyPr/>
                    <a:lstStyle/>
                    <a:p>
                      <a:r>
                        <a:rPr lang="es-ES_tradnl" sz="1600" dirty="0"/>
                        <a:t>Fecha de entrega </a:t>
                      </a:r>
                    </a:p>
                  </a:txBody>
                  <a:tcPr/>
                </a:tc>
                <a:tc>
                  <a:txBody>
                    <a:bodyPr/>
                    <a:lstStyle/>
                    <a:p>
                      <a:r>
                        <a:rPr lang="es-ES_tradnl" sz="1600" dirty="0"/>
                        <a:t>16 de agosto de 2022</a:t>
                      </a:r>
                    </a:p>
                  </a:txBody>
                  <a:tcPr/>
                </a:tc>
                <a:extLst>
                  <a:ext uri="{0D108BD9-81ED-4DB2-BD59-A6C34878D82A}">
                    <a16:rowId xmlns:a16="http://schemas.microsoft.com/office/drawing/2014/main" val="3276690934"/>
                  </a:ext>
                </a:extLst>
              </a:tr>
              <a:tr h="370840">
                <a:tc>
                  <a:txBody>
                    <a:bodyPr/>
                    <a:lstStyle/>
                    <a:p>
                      <a:r>
                        <a:rPr lang="es-ES_tradnl" sz="1600" dirty="0"/>
                        <a:t>Socialización </a:t>
                      </a:r>
                      <a:r>
                        <a:rPr lang="es-ES_tradnl" sz="1600" dirty="0" err="1"/>
                        <a:t>PPIs</a:t>
                      </a:r>
                      <a:r>
                        <a:rPr lang="es-ES_tradnl" sz="1600" dirty="0"/>
                        <a:t> ante bloque Parlamentario </a:t>
                      </a:r>
                    </a:p>
                  </a:txBody>
                  <a:tcPr/>
                </a:tc>
                <a:tc>
                  <a:txBody>
                    <a:bodyPr/>
                    <a:lstStyle/>
                    <a:p>
                      <a:r>
                        <a:rPr lang="es-ES_tradnl" sz="1600" dirty="0"/>
                        <a:t>19 de agosto de 2022</a:t>
                      </a:r>
                    </a:p>
                  </a:txBody>
                  <a:tcPr/>
                </a:tc>
                <a:extLst>
                  <a:ext uri="{0D108BD9-81ED-4DB2-BD59-A6C34878D82A}">
                    <a16:rowId xmlns:a16="http://schemas.microsoft.com/office/drawing/2014/main" val="2817214491"/>
                  </a:ext>
                </a:extLst>
              </a:tr>
              <a:tr h="370840">
                <a:tc>
                  <a:txBody>
                    <a:bodyPr/>
                    <a:lstStyle/>
                    <a:p>
                      <a:r>
                        <a:rPr lang="es-ES_tradnl" sz="1600" dirty="0"/>
                        <a:t>Consolidación ADCI</a:t>
                      </a:r>
                    </a:p>
                  </a:txBody>
                  <a:tcPr/>
                </a:tc>
                <a:tc>
                  <a:txBody>
                    <a:bodyPr/>
                    <a:lstStyle/>
                    <a:p>
                      <a:r>
                        <a:rPr lang="es-ES_tradnl" sz="1600" dirty="0"/>
                        <a:t>Agosto de 2022</a:t>
                      </a:r>
                    </a:p>
                  </a:txBody>
                  <a:tcPr/>
                </a:tc>
                <a:extLst>
                  <a:ext uri="{0D108BD9-81ED-4DB2-BD59-A6C34878D82A}">
                    <a16:rowId xmlns:a16="http://schemas.microsoft.com/office/drawing/2014/main" val="1627101166"/>
                  </a:ext>
                </a:extLst>
              </a:tr>
              <a:tr h="370840">
                <a:tc>
                  <a:txBody>
                    <a:bodyPr/>
                    <a:lstStyle/>
                    <a:p>
                      <a:r>
                        <a:rPr lang="es-ES_tradnl" sz="1600" dirty="0"/>
                        <a:t>Libro Plan Regional de Competitividad e innovación – Prospectiva 2032</a:t>
                      </a:r>
                    </a:p>
                  </a:txBody>
                  <a:tcPr/>
                </a:tc>
                <a:tc>
                  <a:txBody>
                    <a:bodyPr/>
                    <a:lstStyle/>
                    <a:p>
                      <a:r>
                        <a:rPr lang="es-ES_tradnl" sz="1600" dirty="0"/>
                        <a:t>Diciembre de 2022</a:t>
                      </a:r>
                    </a:p>
                  </a:txBody>
                  <a:tcPr/>
                </a:tc>
                <a:extLst>
                  <a:ext uri="{0D108BD9-81ED-4DB2-BD59-A6C34878D82A}">
                    <a16:rowId xmlns:a16="http://schemas.microsoft.com/office/drawing/2014/main" val="592496819"/>
                  </a:ext>
                </a:extLst>
              </a:tr>
            </a:tbl>
          </a:graphicData>
        </a:graphic>
      </p:graphicFrame>
    </p:spTree>
    <p:extLst>
      <p:ext uri="{BB962C8B-B14F-4D97-AF65-F5344CB8AC3E}">
        <p14:creationId xmlns:p14="http://schemas.microsoft.com/office/powerpoint/2010/main" val="490281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12b31ffca33_1_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9" name="Google Shape;129;g12b31ffca33_1_23"/>
          <p:cNvSpPr txBox="1"/>
          <p:nvPr/>
        </p:nvSpPr>
        <p:spPr>
          <a:xfrm>
            <a:off x="1916810" y="2674020"/>
            <a:ext cx="9754200" cy="1200288"/>
          </a:xfrm>
          <a:prstGeom prst="rect">
            <a:avLst/>
          </a:prstGeom>
          <a:noFill/>
          <a:ln>
            <a:noFill/>
          </a:ln>
        </p:spPr>
        <p:txBody>
          <a:bodyPr spcFirstLastPara="1" wrap="square" lIns="91425" tIns="45700" rIns="91425" bIns="45700" anchor="t" anchorCtr="0">
            <a:spAutoFit/>
          </a:bodyPr>
          <a:lstStyle/>
          <a:p>
            <a:pPr>
              <a:buSzPts val="6600"/>
            </a:pPr>
            <a:r>
              <a:rPr lang="es-CO" sz="6000" b="1" i="0" u="none" strike="noStrike" cap="none" dirty="0">
                <a:solidFill>
                  <a:srgbClr val="0D6775"/>
                </a:solidFill>
                <a:latin typeface="Calibri"/>
                <a:ea typeface="Calibri"/>
                <a:cs typeface="Calibri"/>
                <a:sym typeface="Calibri"/>
              </a:rPr>
              <a:t>6. </a:t>
            </a:r>
            <a:r>
              <a:rPr lang="es-ES" sz="6000" b="1" dirty="0">
                <a:solidFill>
                  <a:srgbClr val="0D6775"/>
                </a:solidFill>
                <a:latin typeface="Calibri"/>
                <a:ea typeface="Calibri"/>
                <a:cs typeface="Calibri"/>
              </a:rPr>
              <a:t>Proposiciones y varios</a:t>
            </a:r>
            <a:endParaRPr lang="es-CO" sz="6000" b="1" dirty="0">
              <a:solidFill>
                <a:srgbClr val="0D6775"/>
              </a:solidFill>
              <a:latin typeface="Calibri"/>
              <a:ea typeface="Calibri"/>
              <a:cs typeface="Calibri"/>
            </a:endParaRPr>
          </a:p>
          <a:p>
            <a:pPr marL="0" marR="0" lvl="0" indent="0" algn="l" rtl="0">
              <a:lnSpc>
                <a:spcPct val="100000"/>
              </a:lnSpc>
              <a:spcBef>
                <a:spcPts val="0"/>
              </a:spcBef>
              <a:spcAft>
                <a:spcPts val="0"/>
              </a:spcAft>
              <a:buClr>
                <a:srgbClr val="000000"/>
              </a:buClr>
              <a:buSzPts val="6600"/>
              <a:buFont typeface="Arial"/>
              <a:buNone/>
            </a:pP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21559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2" name="Google Shape;212;p9"/>
          <p:cNvSpPr txBox="1"/>
          <p:nvPr/>
        </p:nvSpPr>
        <p:spPr>
          <a:xfrm>
            <a:off x="4635720" y="4252520"/>
            <a:ext cx="393080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s-CO" sz="4400" b="1" i="0" u="none" strike="noStrike" cap="none">
                <a:solidFill>
                  <a:srgbClr val="0D6775"/>
                </a:solidFill>
                <a:latin typeface="Calibri"/>
                <a:ea typeface="Calibri"/>
                <a:cs typeface="Calibri"/>
                <a:sym typeface="Calibri"/>
              </a:rPr>
              <a:t>¡GRACIAS!</a:t>
            </a:r>
            <a:endParaRPr sz="1400" b="0" i="0" u="none" strike="noStrike" cap="none">
              <a:solidFill>
                <a:srgbClr val="000000"/>
              </a:solidFill>
              <a:latin typeface="Arial"/>
              <a:ea typeface="Arial"/>
              <a:cs typeface="Arial"/>
              <a:sym typeface="Arial"/>
            </a:endParaRPr>
          </a:p>
        </p:txBody>
      </p:sp>
      <p:sp>
        <p:nvSpPr>
          <p:cNvPr id="213" name="Google Shape;213;p9"/>
          <p:cNvSpPr txBox="1"/>
          <p:nvPr/>
        </p:nvSpPr>
        <p:spPr>
          <a:xfrm>
            <a:off x="2361932" y="1672661"/>
            <a:ext cx="7041998"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CO" sz="3200" b="0" i="0" u="none" strike="noStrike" cap="none" dirty="0">
                <a:solidFill>
                  <a:srgbClr val="7F7F7F"/>
                </a:solidFill>
                <a:latin typeface="Calibri"/>
                <a:ea typeface="Calibri"/>
                <a:cs typeface="Calibri"/>
                <a:sym typeface="Calibri"/>
              </a:rPr>
              <a:t>Síguenos en la página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CO" sz="3200" b="0" i="0" u="none" strike="noStrike" cap="none" dirty="0">
                <a:solidFill>
                  <a:srgbClr val="7F7F7F"/>
                </a:solidFill>
                <a:latin typeface="Calibri"/>
                <a:ea typeface="Calibri"/>
                <a:cs typeface="Calibri"/>
                <a:sym typeface="Calibri"/>
              </a:rPr>
              <a:t>https://</a:t>
            </a:r>
            <a:r>
              <a:rPr lang="es-CO" sz="3200" b="0" i="0" u="none" strike="noStrike" cap="none" dirty="0" err="1">
                <a:solidFill>
                  <a:srgbClr val="7F7F7F"/>
                </a:solidFill>
                <a:latin typeface="Calibri"/>
                <a:ea typeface="Calibri"/>
                <a:cs typeface="Calibri"/>
                <a:sym typeface="Calibri"/>
              </a:rPr>
              <a:t>www.crcrisaralda.org</a:t>
            </a:r>
            <a:r>
              <a:rPr lang="es-CO" sz="3200" b="0" i="0" u="none" strike="noStrike" cap="none" dirty="0">
                <a:solidFill>
                  <a:srgbClr val="7F7F7F"/>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12b31ffca33_1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g12b31ffca33_1_0"/>
          <p:cNvSpPr txBox="1"/>
          <p:nvPr/>
        </p:nvSpPr>
        <p:spPr>
          <a:xfrm>
            <a:off x="1304958" y="2130770"/>
            <a:ext cx="9048000" cy="1107955"/>
          </a:xfrm>
          <a:prstGeom prst="rect">
            <a:avLst/>
          </a:prstGeom>
          <a:noFill/>
          <a:ln>
            <a:noFill/>
          </a:ln>
        </p:spPr>
        <p:txBody>
          <a:bodyPr spcFirstLastPara="1" wrap="square" lIns="91425" tIns="45700" rIns="91425" bIns="45700" anchor="t" anchorCtr="0">
            <a:spAutoFit/>
          </a:bodyPr>
          <a:lstStyle/>
          <a:p>
            <a:pPr algn="ctr">
              <a:buSzPts val="8000"/>
            </a:pPr>
            <a:r>
              <a:rPr lang="es-CO" sz="6600" b="1" i="0" u="none" strike="noStrike" cap="none" dirty="0">
                <a:solidFill>
                  <a:srgbClr val="0D6775"/>
                </a:solidFill>
                <a:latin typeface="Calibri"/>
                <a:ea typeface="Calibri"/>
                <a:cs typeface="Calibri"/>
                <a:sym typeface="Calibri"/>
              </a:rPr>
              <a:t>1. </a:t>
            </a:r>
            <a:r>
              <a:rPr lang="es-ES" sz="6600" b="1" dirty="0">
                <a:solidFill>
                  <a:srgbClr val="0D6775"/>
                </a:solidFill>
                <a:latin typeface="Calibri"/>
                <a:ea typeface="Calibri"/>
                <a:cs typeface="Calibri"/>
              </a:rPr>
              <a:t>Saludo e instalación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12b31ffca33_1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g12b31ffca33_1_0"/>
          <p:cNvSpPr txBox="1"/>
          <p:nvPr/>
        </p:nvSpPr>
        <p:spPr>
          <a:xfrm>
            <a:off x="1288333" y="1632006"/>
            <a:ext cx="9048000" cy="3139281"/>
          </a:xfrm>
          <a:prstGeom prst="rect">
            <a:avLst/>
          </a:prstGeom>
          <a:noFill/>
          <a:ln>
            <a:noFill/>
          </a:ln>
        </p:spPr>
        <p:txBody>
          <a:bodyPr spcFirstLastPara="1" wrap="square" lIns="91425" tIns="45700" rIns="91425" bIns="45700" anchor="t" anchorCtr="0">
            <a:spAutoFit/>
          </a:bodyPr>
          <a:lstStyle/>
          <a:p>
            <a:pPr algn="ctr">
              <a:buSzPts val="8000"/>
            </a:pPr>
            <a:r>
              <a:rPr lang="es-CO" sz="6600" b="1" dirty="0">
                <a:solidFill>
                  <a:srgbClr val="0D6775"/>
                </a:solidFill>
                <a:latin typeface="Calibri"/>
                <a:ea typeface="Calibri"/>
                <a:cs typeface="Calibri"/>
                <a:sym typeface="Calibri"/>
              </a:rPr>
              <a:t>2</a:t>
            </a:r>
            <a:r>
              <a:rPr lang="es-CO" sz="6600" b="1" i="0" u="none" strike="noStrike" cap="none" dirty="0">
                <a:solidFill>
                  <a:srgbClr val="0D6775"/>
                </a:solidFill>
                <a:latin typeface="Calibri"/>
                <a:ea typeface="Calibri"/>
                <a:cs typeface="Calibri"/>
                <a:sym typeface="Calibri"/>
              </a:rPr>
              <a:t>. </a:t>
            </a:r>
            <a:r>
              <a:rPr lang="es-ES" sz="6600" b="1" dirty="0">
                <a:solidFill>
                  <a:srgbClr val="0D6775"/>
                </a:solidFill>
                <a:latin typeface="Calibri"/>
                <a:ea typeface="Calibri"/>
                <a:cs typeface="Calibri"/>
              </a:rPr>
              <a:t>Presentación </a:t>
            </a:r>
            <a:r>
              <a:rPr lang="es-ES" sz="6600" b="1" dirty="0" err="1">
                <a:solidFill>
                  <a:srgbClr val="0D6775"/>
                </a:solidFill>
                <a:latin typeface="Calibri"/>
                <a:ea typeface="Calibri"/>
                <a:cs typeface="Calibri"/>
              </a:rPr>
              <a:t>PPI´s</a:t>
            </a:r>
            <a:r>
              <a:rPr lang="es-ES" sz="6600" b="1" dirty="0">
                <a:solidFill>
                  <a:srgbClr val="0D6775"/>
                </a:solidFill>
                <a:latin typeface="Calibri"/>
                <a:ea typeface="Calibri"/>
                <a:cs typeface="Calibri"/>
              </a:rPr>
              <a:t> propuestos</a:t>
            </a:r>
          </a:p>
          <a:p>
            <a:pPr marL="0" marR="0" lvl="0" indent="0" algn="ctr" rtl="0">
              <a:lnSpc>
                <a:spcPct val="100000"/>
              </a:lnSpc>
              <a:spcBef>
                <a:spcPts val="0"/>
              </a:spcBef>
              <a:spcAft>
                <a:spcPts val="0"/>
              </a:spcAft>
              <a:buClr>
                <a:srgbClr val="000000"/>
              </a:buClr>
              <a:buSzPts val="8000"/>
              <a:buFont typeface="Arial"/>
              <a:buNone/>
            </a:pPr>
            <a:endParaRPr sz="6600" b="1" i="0" u="none" strike="noStrike" cap="none" dirty="0">
              <a:solidFill>
                <a:srgbClr val="0D6775"/>
              </a:solidFill>
              <a:latin typeface="Calibri"/>
              <a:ea typeface="Calibri"/>
              <a:cs typeface="Calibri"/>
              <a:sym typeface="Calibri"/>
            </a:endParaRPr>
          </a:p>
        </p:txBody>
      </p:sp>
    </p:spTree>
    <p:extLst>
      <p:ext uri="{BB962C8B-B14F-4D97-AF65-F5344CB8AC3E}">
        <p14:creationId xmlns:p14="http://schemas.microsoft.com/office/powerpoint/2010/main" val="206672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01595-368B-4AD6-6B1A-300B87FE0E24}"/>
              </a:ext>
            </a:extLst>
          </p:cNvPr>
          <p:cNvSpPr>
            <a:spLocks noGrp="1"/>
          </p:cNvSpPr>
          <p:nvPr>
            <p:ph type="ctrTitle"/>
          </p:nvPr>
        </p:nvSpPr>
        <p:spPr>
          <a:xfrm>
            <a:off x="1366918" y="191018"/>
            <a:ext cx="9144000" cy="541186"/>
          </a:xfrm>
        </p:spPr>
        <p:txBody>
          <a:bodyPr>
            <a:normAutofit fontScale="90000"/>
          </a:bodyPr>
          <a:lstStyle/>
          <a:p>
            <a:r>
              <a:rPr lang="es-ES_tradnl" sz="3600" dirty="0"/>
              <a:t>Balance </a:t>
            </a:r>
            <a:r>
              <a:rPr lang="es-ES_tradnl" sz="3600" dirty="0" err="1"/>
              <a:t>PPI´s</a:t>
            </a:r>
            <a:r>
              <a:rPr lang="es-ES_tradnl" sz="3600" dirty="0"/>
              <a:t> propuestos</a:t>
            </a:r>
          </a:p>
        </p:txBody>
      </p:sp>
      <p:graphicFrame>
        <p:nvGraphicFramePr>
          <p:cNvPr id="4" name="Tabla 4">
            <a:extLst>
              <a:ext uri="{FF2B5EF4-FFF2-40B4-BE49-F238E27FC236}">
                <a16:creationId xmlns:a16="http://schemas.microsoft.com/office/drawing/2014/main" id="{96A8CF9D-81C7-63A0-EF29-A9BD1018A1FF}"/>
              </a:ext>
            </a:extLst>
          </p:cNvPr>
          <p:cNvGraphicFramePr>
            <a:graphicFrameLocks noGrp="1"/>
          </p:cNvGraphicFramePr>
          <p:nvPr>
            <p:extLst>
              <p:ext uri="{D42A27DB-BD31-4B8C-83A1-F6EECF244321}">
                <p14:modId xmlns:p14="http://schemas.microsoft.com/office/powerpoint/2010/main" val="2400975889"/>
              </p:ext>
            </p:extLst>
          </p:nvPr>
        </p:nvGraphicFramePr>
        <p:xfrm>
          <a:off x="2083660" y="901984"/>
          <a:ext cx="7710516" cy="5764998"/>
        </p:xfrm>
        <a:graphic>
          <a:graphicData uri="http://schemas.openxmlformats.org/drawingml/2006/table">
            <a:tbl>
              <a:tblPr firstRow="1" bandRow="1">
                <a:tableStyleId>{10E5E437-2476-473E-A66C-7C600DE7426A}</a:tableStyleId>
              </a:tblPr>
              <a:tblGrid>
                <a:gridCol w="2570172">
                  <a:extLst>
                    <a:ext uri="{9D8B030D-6E8A-4147-A177-3AD203B41FA5}">
                      <a16:colId xmlns:a16="http://schemas.microsoft.com/office/drawing/2014/main" val="3330756124"/>
                    </a:ext>
                  </a:extLst>
                </a:gridCol>
                <a:gridCol w="2570172">
                  <a:extLst>
                    <a:ext uri="{9D8B030D-6E8A-4147-A177-3AD203B41FA5}">
                      <a16:colId xmlns:a16="http://schemas.microsoft.com/office/drawing/2014/main" val="1013749200"/>
                    </a:ext>
                  </a:extLst>
                </a:gridCol>
                <a:gridCol w="2570172">
                  <a:extLst>
                    <a:ext uri="{9D8B030D-6E8A-4147-A177-3AD203B41FA5}">
                      <a16:colId xmlns:a16="http://schemas.microsoft.com/office/drawing/2014/main" val="460374480"/>
                    </a:ext>
                  </a:extLst>
                </a:gridCol>
              </a:tblGrid>
              <a:tr h="484821">
                <a:tc>
                  <a:txBody>
                    <a:bodyPr/>
                    <a:lstStyle/>
                    <a:p>
                      <a:pPr algn="ctr"/>
                      <a:r>
                        <a:rPr lang="es-ES_tradnl" dirty="0"/>
                        <a:t>Sector</a:t>
                      </a:r>
                    </a:p>
                  </a:txBody>
                  <a:tcPr/>
                </a:tc>
                <a:tc>
                  <a:txBody>
                    <a:bodyPr/>
                    <a:lstStyle/>
                    <a:p>
                      <a:pPr algn="ctr"/>
                      <a:r>
                        <a:rPr lang="es-ES_tradnl" dirty="0"/>
                        <a:t>No </a:t>
                      </a:r>
                      <a:r>
                        <a:rPr lang="es-ES_tradnl" dirty="0" err="1"/>
                        <a:t>PPI´s</a:t>
                      </a:r>
                      <a:r>
                        <a:rPr lang="es-ES_tradnl" dirty="0"/>
                        <a:t> propuestos en las mesas</a:t>
                      </a:r>
                    </a:p>
                  </a:txBody>
                  <a:tcPr/>
                </a:tc>
                <a:tc>
                  <a:txBody>
                    <a:bodyPr/>
                    <a:lstStyle/>
                    <a:p>
                      <a:pPr algn="ctr"/>
                      <a:r>
                        <a:rPr lang="es-ES_tradnl" dirty="0"/>
                        <a:t>No. </a:t>
                      </a:r>
                      <a:r>
                        <a:rPr lang="es-ES_tradnl" dirty="0" err="1"/>
                        <a:t>PPI´s</a:t>
                      </a:r>
                      <a:r>
                        <a:rPr lang="es-ES_tradnl" dirty="0"/>
                        <a:t> propuestos en las fichas</a:t>
                      </a:r>
                    </a:p>
                  </a:txBody>
                  <a:tcPr/>
                </a:tc>
                <a:extLst>
                  <a:ext uri="{0D108BD9-81ED-4DB2-BD59-A6C34878D82A}">
                    <a16:rowId xmlns:a16="http://schemas.microsoft.com/office/drawing/2014/main" val="2690697514"/>
                  </a:ext>
                </a:extLst>
              </a:tr>
              <a:tr h="346980">
                <a:tc>
                  <a:txBody>
                    <a:bodyPr/>
                    <a:lstStyle/>
                    <a:p>
                      <a:pPr algn="ctr"/>
                      <a:r>
                        <a:rPr lang="es-ES_tradnl" b="1" dirty="0"/>
                        <a:t>Agroindustria</a:t>
                      </a:r>
                    </a:p>
                  </a:txBody>
                  <a:tcPr/>
                </a:tc>
                <a:tc>
                  <a:txBody>
                    <a:bodyPr/>
                    <a:lstStyle/>
                    <a:p>
                      <a:pPr algn="ctr"/>
                      <a:r>
                        <a:rPr lang="es-ES_tradnl" b="1" dirty="0"/>
                        <a:t>20</a:t>
                      </a:r>
                    </a:p>
                  </a:txBody>
                  <a:tcPr/>
                </a:tc>
                <a:tc>
                  <a:txBody>
                    <a:bodyPr/>
                    <a:lstStyle/>
                    <a:p>
                      <a:pPr algn="ctr"/>
                      <a:r>
                        <a:rPr lang="es-ES_tradnl" b="1" dirty="0"/>
                        <a:t>14</a:t>
                      </a:r>
                    </a:p>
                  </a:txBody>
                  <a:tcPr/>
                </a:tc>
                <a:extLst>
                  <a:ext uri="{0D108BD9-81ED-4DB2-BD59-A6C34878D82A}">
                    <a16:rowId xmlns:a16="http://schemas.microsoft.com/office/drawing/2014/main" val="365131018"/>
                  </a:ext>
                </a:extLst>
              </a:tr>
              <a:tr h="346980">
                <a:tc>
                  <a:txBody>
                    <a:bodyPr/>
                    <a:lstStyle/>
                    <a:p>
                      <a:pPr algn="ctr"/>
                      <a:r>
                        <a:rPr lang="es-ES_tradnl" b="1" dirty="0"/>
                        <a:t>Comercio</a:t>
                      </a:r>
                    </a:p>
                  </a:txBody>
                  <a:tcPr/>
                </a:tc>
                <a:tc>
                  <a:txBody>
                    <a:bodyPr/>
                    <a:lstStyle/>
                    <a:p>
                      <a:pPr algn="ctr"/>
                      <a:r>
                        <a:rPr lang="es-ES_tradnl" b="1" dirty="0"/>
                        <a:t>18</a:t>
                      </a:r>
                    </a:p>
                  </a:txBody>
                  <a:tcPr/>
                </a:tc>
                <a:tc>
                  <a:txBody>
                    <a:bodyPr/>
                    <a:lstStyle/>
                    <a:p>
                      <a:pPr algn="ctr"/>
                      <a:r>
                        <a:rPr lang="es-ES_tradnl" b="1" dirty="0"/>
                        <a:t>0</a:t>
                      </a:r>
                    </a:p>
                  </a:txBody>
                  <a:tcPr/>
                </a:tc>
                <a:extLst>
                  <a:ext uri="{0D108BD9-81ED-4DB2-BD59-A6C34878D82A}">
                    <a16:rowId xmlns:a16="http://schemas.microsoft.com/office/drawing/2014/main" val="640717176"/>
                  </a:ext>
                </a:extLst>
              </a:tr>
              <a:tr h="346980">
                <a:tc>
                  <a:txBody>
                    <a:bodyPr/>
                    <a:lstStyle/>
                    <a:p>
                      <a:pPr algn="ctr"/>
                      <a:r>
                        <a:rPr lang="es-ES_tradnl" b="1" dirty="0"/>
                        <a:t>Industrias 4.0</a:t>
                      </a:r>
                    </a:p>
                  </a:txBody>
                  <a:tcPr/>
                </a:tc>
                <a:tc>
                  <a:txBody>
                    <a:bodyPr/>
                    <a:lstStyle/>
                    <a:p>
                      <a:pPr algn="ctr"/>
                      <a:r>
                        <a:rPr lang="es-ES_tradnl" b="1" dirty="0"/>
                        <a:t>28</a:t>
                      </a:r>
                    </a:p>
                  </a:txBody>
                  <a:tcPr/>
                </a:tc>
                <a:tc>
                  <a:txBody>
                    <a:bodyPr/>
                    <a:lstStyle/>
                    <a:p>
                      <a:pPr algn="ctr"/>
                      <a:r>
                        <a:rPr lang="es-ES_tradnl" b="1" dirty="0"/>
                        <a:t>9</a:t>
                      </a:r>
                    </a:p>
                  </a:txBody>
                  <a:tcPr/>
                </a:tc>
                <a:extLst>
                  <a:ext uri="{0D108BD9-81ED-4DB2-BD59-A6C34878D82A}">
                    <a16:rowId xmlns:a16="http://schemas.microsoft.com/office/drawing/2014/main" val="2714547311"/>
                  </a:ext>
                </a:extLst>
              </a:tr>
              <a:tr h="346980">
                <a:tc>
                  <a:txBody>
                    <a:bodyPr/>
                    <a:lstStyle/>
                    <a:p>
                      <a:pPr algn="ctr"/>
                      <a:r>
                        <a:rPr lang="es-ES_tradnl" b="1" dirty="0"/>
                        <a:t>Metalmecánica</a:t>
                      </a:r>
                    </a:p>
                  </a:txBody>
                  <a:tcPr/>
                </a:tc>
                <a:tc>
                  <a:txBody>
                    <a:bodyPr/>
                    <a:lstStyle/>
                    <a:p>
                      <a:pPr algn="ctr"/>
                      <a:r>
                        <a:rPr lang="es-ES_tradnl" b="1" dirty="0"/>
                        <a:t>11</a:t>
                      </a:r>
                    </a:p>
                  </a:txBody>
                  <a:tcPr/>
                </a:tc>
                <a:tc>
                  <a:txBody>
                    <a:bodyPr/>
                    <a:lstStyle/>
                    <a:p>
                      <a:pPr algn="ctr"/>
                      <a:r>
                        <a:rPr lang="es-ES_tradnl" b="1" dirty="0"/>
                        <a:t>1</a:t>
                      </a:r>
                    </a:p>
                  </a:txBody>
                  <a:tcPr/>
                </a:tc>
                <a:extLst>
                  <a:ext uri="{0D108BD9-81ED-4DB2-BD59-A6C34878D82A}">
                    <a16:rowId xmlns:a16="http://schemas.microsoft.com/office/drawing/2014/main" val="3395631313"/>
                  </a:ext>
                </a:extLst>
              </a:tr>
              <a:tr h="346980">
                <a:tc>
                  <a:txBody>
                    <a:bodyPr/>
                    <a:lstStyle/>
                    <a:p>
                      <a:pPr algn="ctr"/>
                      <a:r>
                        <a:rPr lang="es-ES_tradnl" b="1" dirty="0"/>
                        <a:t>Salud</a:t>
                      </a:r>
                    </a:p>
                  </a:txBody>
                  <a:tcPr/>
                </a:tc>
                <a:tc>
                  <a:txBody>
                    <a:bodyPr/>
                    <a:lstStyle/>
                    <a:p>
                      <a:pPr algn="ctr"/>
                      <a:r>
                        <a:rPr lang="es-ES_tradnl" b="1" dirty="0"/>
                        <a:t>12</a:t>
                      </a:r>
                    </a:p>
                  </a:txBody>
                  <a:tcPr/>
                </a:tc>
                <a:tc>
                  <a:txBody>
                    <a:bodyPr/>
                    <a:lstStyle/>
                    <a:p>
                      <a:pPr algn="ctr"/>
                      <a:r>
                        <a:rPr lang="es-ES_tradnl" b="1" dirty="0"/>
                        <a:t>1</a:t>
                      </a:r>
                    </a:p>
                  </a:txBody>
                  <a:tcPr/>
                </a:tc>
                <a:extLst>
                  <a:ext uri="{0D108BD9-81ED-4DB2-BD59-A6C34878D82A}">
                    <a16:rowId xmlns:a16="http://schemas.microsoft.com/office/drawing/2014/main" val="3654200294"/>
                  </a:ext>
                </a:extLst>
              </a:tr>
              <a:tr h="346980">
                <a:tc>
                  <a:txBody>
                    <a:bodyPr/>
                    <a:lstStyle/>
                    <a:p>
                      <a:pPr algn="ctr"/>
                      <a:r>
                        <a:rPr lang="es-ES_tradnl" b="1" dirty="0"/>
                        <a:t>Moda</a:t>
                      </a:r>
                    </a:p>
                  </a:txBody>
                  <a:tcPr/>
                </a:tc>
                <a:tc>
                  <a:txBody>
                    <a:bodyPr/>
                    <a:lstStyle/>
                    <a:p>
                      <a:pPr algn="ctr"/>
                      <a:r>
                        <a:rPr lang="es-ES_tradnl" b="1" dirty="0"/>
                        <a:t>25</a:t>
                      </a:r>
                    </a:p>
                  </a:txBody>
                  <a:tcPr/>
                </a:tc>
                <a:tc>
                  <a:txBody>
                    <a:bodyPr/>
                    <a:lstStyle/>
                    <a:p>
                      <a:pPr algn="ctr"/>
                      <a:r>
                        <a:rPr lang="es-ES_tradnl" b="1" dirty="0"/>
                        <a:t>4</a:t>
                      </a:r>
                    </a:p>
                  </a:txBody>
                  <a:tcPr/>
                </a:tc>
                <a:extLst>
                  <a:ext uri="{0D108BD9-81ED-4DB2-BD59-A6C34878D82A}">
                    <a16:rowId xmlns:a16="http://schemas.microsoft.com/office/drawing/2014/main" val="3311283743"/>
                  </a:ext>
                </a:extLst>
              </a:tr>
              <a:tr h="346980">
                <a:tc>
                  <a:txBody>
                    <a:bodyPr/>
                    <a:lstStyle/>
                    <a:p>
                      <a:pPr algn="ctr"/>
                      <a:r>
                        <a:rPr lang="es-ES_tradnl" b="1" dirty="0"/>
                        <a:t>Turismo</a:t>
                      </a:r>
                    </a:p>
                  </a:txBody>
                  <a:tcPr/>
                </a:tc>
                <a:tc>
                  <a:txBody>
                    <a:bodyPr/>
                    <a:lstStyle/>
                    <a:p>
                      <a:pPr algn="ctr"/>
                      <a:r>
                        <a:rPr lang="es-ES_tradnl" b="1" dirty="0"/>
                        <a:t>9</a:t>
                      </a:r>
                    </a:p>
                  </a:txBody>
                  <a:tcPr/>
                </a:tc>
                <a:tc>
                  <a:txBody>
                    <a:bodyPr/>
                    <a:lstStyle/>
                    <a:p>
                      <a:pPr algn="ctr"/>
                      <a:r>
                        <a:rPr lang="es-ES_tradnl" b="1" dirty="0"/>
                        <a:t>7</a:t>
                      </a:r>
                    </a:p>
                  </a:txBody>
                  <a:tcPr/>
                </a:tc>
                <a:extLst>
                  <a:ext uri="{0D108BD9-81ED-4DB2-BD59-A6C34878D82A}">
                    <a16:rowId xmlns:a16="http://schemas.microsoft.com/office/drawing/2014/main" val="2640050813"/>
                  </a:ext>
                </a:extLst>
              </a:tr>
              <a:tr h="346980">
                <a:tc>
                  <a:txBody>
                    <a:bodyPr/>
                    <a:lstStyle/>
                    <a:p>
                      <a:pPr algn="ctr"/>
                      <a:r>
                        <a:rPr lang="es-ES_tradnl" b="1" dirty="0"/>
                        <a:t>Educación</a:t>
                      </a:r>
                    </a:p>
                  </a:txBody>
                  <a:tcPr/>
                </a:tc>
                <a:tc>
                  <a:txBody>
                    <a:bodyPr/>
                    <a:lstStyle/>
                    <a:p>
                      <a:pPr algn="ctr"/>
                      <a:r>
                        <a:rPr lang="es-ES_tradnl" b="1" dirty="0"/>
                        <a:t>0</a:t>
                      </a:r>
                    </a:p>
                  </a:txBody>
                  <a:tcPr/>
                </a:tc>
                <a:tc>
                  <a:txBody>
                    <a:bodyPr/>
                    <a:lstStyle/>
                    <a:p>
                      <a:pPr algn="ctr"/>
                      <a:r>
                        <a:rPr lang="es-ES_tradnl" b="1" dirty="0"/>
                        <a:t>3</a:t>
                      </a:r>
                    </a:p>
                  </a:txBody>
                  <a:tcPr/>
                </a:tc>
                <a:extLst>
                  <a:ext uri="{0D108BD9-81ED-4DB2-BD59-A6C34878D82A}">
                    <a16:rowId xmlns:a16="http://schemas.microsoft.com/office/drawing/2014/main" val="112363374"/>
                  </a:ext>
                </a:extLst>
              </a:tr>
              <a:tr h="346980">
                <a:tc>
                  <a:txBody>
                    <a:bodyPr/>
                    <a:lstStyle/>
                    <a:p>
                      <a:pPr algn="ctr"/>
                      <a:r>
                        <a:rPr lang="es-ES_tradnl" b="1" dirty="0"/>
                        <a:t>Internacionalización</a:t>
                      </a:r>
                    </a:p>
                  </a:txBody>
                  <a:tcPr/>
                </a:tc>
                <a:tc>
                  <a:txBody>
                    <a:bodyPr/>
                    <a:lstStyle/>
                    <a:p>
                      <a:pPr algn="ctr"/>
                      <a:r>
                        <a:rPr lang="es-ES_tradnl" b="1" dirty="0"/>
                        <a:t>4</a:t>
                      </a:r>
                    </a:p>
                  </a:txBody>
                  <a:tcPr/>
                </a:tc>
                <a:tc>
                  <a:txBody>
                    <a:bodyPr/>
                    <a:lstStyle/>
                    <a:p>
                      <a:pPr algn="ctr"/>
                      <a:r>
                        <a:rPr lang="es-ES_tradnl" b="1" dirty="0"/>
                        <a:t>1</a:t>
                      </a:r>
                    </a:p>
                  </a:txBody>
                  <a:tcPr/>
                </a:tc>
                <a:extLst>
                  <a:ext uri="{0D108BD9-81ED-4DB2-BD59-A6C34878D82A}">
                    <a16:rowId xmlns:a16="http://schemas.microsoft.com/office/drawing/2014/main" val="804408341"/>
                  </a:ext>
                </a:extLst>
              </a:tr>
              <a:tr h="389118">
                <a:tc>
                  <a:txBody>
                    <a:bodyPr/>
                    <a:lstStyle/>
                    <a:p>
                      <a:pPr algn="ctr"/>
                      <a:r>
                        <a:rPr lang="es-ES_tradnl" b="1" dirty="0"/>
                        <a:t>Industrias Creativas</a:t>
                      </a:r>
                    </a:p>
                  </a:txBody>
                  <a:tcPr/>
                </a:tc>
                <a:tc>
                  <a:txBody>
                    <a:bodyPr/>
                    <a:lstStyle/>
                    <a:p>
                      <a:pPr algn="ctr"/>
                      <a:r>
                        <a:rPr lang="es-ES_tradnl" b="1" dirty="0"/>
                        <a:t>24</a:t>
                      </a:r>
                    </a:p>
                  </a:txBody>
                  <a:tcPr/>
                </a:tc>
                <a:tc>
                  <a:txBody>
                    <a:bodyPr/>
                    <a:lstStyle/>
                    <a:p>
                      <a:pPr algn="ctr"/>
                      <a:r>
                        <a:rPr lang="es-ES_tradnl" b="1" dirty="0"/>
                        <a:t>7</a:t>
                      </a:r>
                    </a:p>
                  </a:txBody>
                  <a:tcPr/>
                </a:tc>
                <a:extLst>
                  <a:ext uri="{0D108BD9-81ED-4DB2-BD59-A6C34878D82A}">
                    <a16:rowId xmlns:a16="http://schemas.microsoft.com/office/drawing/2014/main" val="294340719"/>
                  </a:ext>
                </a:extLst>
              </a:tr>
              <a:tr h="346980">
                <a:tc>
                  <a:txBody>
                    <a:bodyPr/>
                    <a:lstStyle/>
                    <a:p>
                      <a:pPr algn="ctr"/>
                      <a:r>
                        <a:rPr lang="es-ES_tradnl" b="1" dirty="0"/>
                        <a:t>Social</a:t>
                      </a:r>
                    </a:p>
                  </a:txBody>
                  <a:tcPr/>
                </a:tc>
                <a:tc>
                  <a:txBody>
                    <a:bodyPr/>
                    <a:lstStyle/>
                    <a:p>
                      <a:pPr algn="ctr"/>
                      <a:r>
                        <a:rPr lang="es-ES_tradnl" b="1" dirty="0"/>
                        <a:t>31</a:t>
                      </a:r>
                    </a:p>
                  </a:txBody>
                  <a:tcPr/>
                </a:tc>
                <a:tc>
                  <a:txBody>
                    <a:bodyPr/>
                    <a:lstStyle/>
                    <a:p>
                      <a:pPr algn="ctr"/>
                      <a:r>
                        <a:rPr lang="es-ES_tradnl" b="1" dirty="0"/>
                        <a:t>5</a:t>
                      </a:r>
                    </a:p>
                  </a:txBody>
                  <a:tcPr/>
                </a:tc>
                <a:extLst>
                  <a:ext uri="{0D108BD9-81ED-4DB2-BD59-A6C34878D82A}">
                    <a16:rowId xmlns:a16="http://schemas.microsoft.com/office/drawing/2014/main" val="1132379399"/>
                  </a:ext>
                </a:extLst>
              </a:tr>
              <a:tr h="346980">
                <a:tc>
                  <a:txBody>
                    <a:bodyPr/>
                    <a:lstStyle/>
                    <a:p>
                      <a:pPr algn="ctr"/>
                      <a:r>
                        <a:rPr lang="es-ES_tradnl" b="1" dirty="0"/>
                        <a:t>CTI</a:t>
                      </a:r>
                    </a:p>
                  </a:txBody>
                  <a:tcPr/>
                </a:tc>
                <a:tc>
                  <a:txBody>
                    <a:bodyPr/>
                    <a:lstStyle/>
                    <a:p>
                      <a:pPr algn="ctr"/>
                      <a:r>
                        <a:rPr lang="es-ES_tradnl" b="1" dirty="0"/>
                        <a:t>27</a:t>
                      </a:r>
                    </a:p>
                  </a:txBody>
                  <a:tcPr/>
                </a:tc>
                <a:tc>
                  <a:txBody>
                    <a:bodyPr/>
                    <a:lstStyle/>
                    <a:p>
                      <a:pPr algn="ctr"/>
                      <a:r>
                        <a:rPr lang="es-ES_tradnl" b="1" dirty="0"/>
                        <a:t>6</a:t>
                      </a:r>
                    </a:p>
                  </a:txBody>
                  <a:tcPr/>
                </a:tc>
                <a:extLst>
                  <a:ext uri="{0D108BD9-81ED-4DB2-BD59-A6C34878D82A}">
                    <a16:rowId xmlns:a16="http://schemas.microsoft.com/office/drawing/2014/main" val="1527068086"/>
                  </a:ext>
                </a:extLst>
              </a:tr>
              <a:tr h="346980">
                <a:tc>
                  <a:txBody>
                    <a:bodyPr/>
                    <a:lstStyle/>
                    <a:p>
                      <a:pPr algn="ctr"/>
                      <a:r>
                        <a:rPr lang="es-ES_tradnl" b="1" dirty="0"/>
                        <a:t>Infraestructura y Logística</a:t>
                      </a:r>
                    </a:p>
                  </a:txBody>
                  <a:tcPr/>
                </a:tc>
                <a:tc>
                  <a:txBody>
                    <a:bodyPr/>
                    <a:lstStyle/>
                    <a:p>
                      <a:pPr algn="ctr"/>
                      <a:r>
                        <a:rPr lang="es-ES_tradnl" b="1" dirty="0"/>
                        <a:t>38</a:t>
                      </a:r>
                    </a:p>
                  </a:txBody>
                  <a:tcPr/>
                </a:tc>
                <a:tc>
                  <a:txBody>
                    <a:bodyPr/>
                    <a:lstStyle/>
                    <a:p>
                      <a:pPr algn="ctr"/>
                      <a:r>
                        <a:rPr lang="es-ES_tradnl" b="1" dirty="0"/>
                        <a:t>6</a:t>
                      </a:r>
                    </a:p>
                  </a:txBody>
                  <a:tcPr/>
                </a:tc>
                <a:extLst>
                  <a:ext uri="{0D108BD9-81ED-4DB2-BD59-A6C34878D82A}">
                    <a16:rowId xmlns:a16="http://schemas.microsoft.com/office/drawing/2014/main" val="1136833645"/>
                  </a:ext>
                </a:extLst>
              </a:tr>
              <a:tr h="346980">
                <a:tc>
                  <a:txBody>
                    <a:bodyPr/>
                    <a:lstStyle/>
                    <a:p>
                      <a:pPr algn="ctr"/>
                      <a:r>
                        <a:rPr lang="es-ES_tradnl" b="1" dirty="0"/>
                        <a:t>Medio Ambiente</a:t>
                      </a:r>
                    </a:p>
                  </a:txBody>
                  <a:tcPr/>
                </a:tc>
                <a:tc>
                  <a:txBody>
                    <a:bodyPr/>
                    <a:lstStyle/>
                    <a:p>
                      <a:pPr algn="ctr"/>
                      <a:r>
                        <a:rPr lang="es-ES_tradnl" b="1" dirty="0"/>
                        <a:t>14</a:t>
                      </a:r>
                    </a:p>
                  </a:txBody>
                  <a:tcPr/>
                </a:tc>
                <a:tc>
                  <a:txBody>
                    <a:bodyPr/>
                    <a:lstStyle/>
                    <a:p>
                      <a:pPr algn="ctr"/>
                      <a:r>
                        <a:rPr lang="es-ES_tradnl" b="1" dirty="0"/>
                        <a:t>6</a:t>
                      </a:r>
                    </a:p>
                  </a:txBody>
                  <a:tcPr/>
                </a:tc>
                <a:extLst>
                  <a:ext uri="{0D108BD9-81ED-4DB2-BD59-A6C34878D82A}">
                    <a16:rowId xmlns:a16="http://schemas.microsoft.com/office/drawing/2014/main" val="399208547"/>
                  </a:ext>
                </a:extLst>
              </a:tr>
              <a:tr h="346980">
                <a:tc>
                  <a:txBody>
                    <a:bodyPr/>
                    <a:lstStyle/>
                    <a:p>
                      <a:pPr algn="ctr"/>
                      <a:r>
                        <a:rPr lang="es-ES_tradnl" b="1" dirty="0"/>
                        <a:t>TOTAL</a:t>
                      </a:r>
                    </a:p>
                  </a:txBody>
                  <a:tcPr/>
                </a:tc>
                <a:tc>
                  <a:txBody>
                    <a:bodyPr/>
                    <a:lstStyle/>
                    <a:p>
                      <a:pPr algn="ctr"/>
                      <a:r>
                        <a:rPr lang="es-ES_tradnl" b="1" dirty="0"/>
                        <a:t>261</a:t>
                      </a:r>
                    </a:p>
                  </a:txBody>
                  <a:tcPr/>
                </a:tc>
                <a:tc>
                  <a:txBody>
                    <a:bodyPr/>
                    <a:lstStyle/>
                    <a:p>
                      <a:pPr algn="ctr"/>
                      <a:r>
                        <a:rPr lang="es-ES_tradnl" b="1" dirty="0"/>
                        <a:t>70</a:t>
                      </a:r>
                    </a:p>
                  </a:txBody>
                  <a:tcPr/>
                </a:tc>
                <a:extLst>
                  <a:ext uri="{0D108BD9-81ED-4DB2-BD59-A6C34878D82A}">
                    <a16:rowId xmlns:a16="http://schemas.microsoft.com/office/drawing/2014/main" val="2848365238"/>
                  </a:ext>
                </a:extLst>
              </a:tr>
            </a:tbl>
          </a:graphicData>
        </a:graphic>
      </p:graphicFrame>
    </p:spTree>
    <p:extLst>
      <p:ext uri="{BB962C8B-B14F-4D97-AF65-F5344CB8AC3E}">
        <p14:creationId xmlns:p14="http://schemas.microsoft.com/office/powerpoint/2010/main" val="2883932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12b31ffca33_1_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2" name="Google Shape;122;g12b31ffca33_1_17"/>
          <p:cNvSpPr txBox="1"/>
          <p:nvPr/>
        </p:nvSpPr>
        <p:spPr>
          <a:xfrm>
            <a:off x="1446594" y="1939737"/>
            <a:ext cx="10200000" cy="3600945"/>
          </a:xfrm>
          <a:prstGeom prst="rect">
            <a:avLst/>
          </a:prstGeom>
          <a:noFill/>
          <a:ln>
            <a:noFill/>
          </a:ln>
        </p:spPr>
        <p:txBody>
          <a:bodyPr spcFirstLastPara="1" wrap="square" lIns="91425" tIns="45700" rIns="91425" bIns="45700" anchor="t" anchorCtr="0">
            <a:spAutoFit/>
          </a:bodyPr>
          <a:lstStyle/>
          <a:p>
            <a:pPr>
              <a:buSzPts val="6600"/>
            </a:pPr>
            <a:r>
              <a:rPr lang="es-CO" sz="5400" b="1" i="0" u="none" strike="noStrike" cap="none" dirty="0">
                <a:solidFill>
                  <a:srgbClr val="0D6775"/>
                </a:solidFill>
                <a:latin typeface="Calibri"/>
                <a:ea typeface="Calibri"/>
                <a:cs typeface="Calibri"/>
                <a:sym typeface="Calibri"/>
              </a:rPr>
              <a:t>3. </a:t>
            </a:r>
            <a:r>
              <a:rPr lang="es-CO" sz="5400" b="1" dirty="0">
                <a:solidFill>
                  <a:srgbClr val="0D6775"/>
                </a:solidFill>
                <a:latin typeface="Calibri"/>
                <a:ea typeface="Calibri"/>
                <a:cs typeface="Calibri"/>
              </a:rPr>
              <a:t>Presentación resultados de la valoración de brechas por parte del Comité Técnico de la CRC</a:t>
            </a:r>
          </a:p>
          <a:p>
            <a:pPr marL="0" marR="0" lvl="0" indent="0" algn="l" rtl="0">
              <a:lnSpc>
                <a:spcPct val="100000"/>
              </a:lnSpc>
              <a:spcBef>
                <a:spcPts val="0"/>
              </a:spcBef>
              <a:spcAft>
                <a:spcPts val="0"/>
              </a:spcAft>
              <a:buClr>
                <a:srgbClr val="000000"/>
              </a:buClr>
              <a:buSzPts val="6600"/>
              <a:buFont typeface="Arial"/>
              <a:buNone/>
            </a:pPr>
            <a:endParaRPr sz="6600" b="1" i="0" u="none" strike="noStrike" cap="none" dirty="0">
              <a:solidFill>
                <a:srgbClr val="0D677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5" name="Google Shape;135;p5"/>
          <p:cNvSpPr txBox="1"/>
          <p:nvPr/>
        </p:nvSpPr>
        <p:spPr>
          <a:xfrm>
            <a:off x="2106098" y="399099"/>
            <a:ext cx="11095800" cy="9848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s-CO" sz="2900" b="1" i="0" u="none" strike="noStrike" cap="none">
                <a:solidFill>
                  <a:srgbClr val="0D6775"/>
                </a:solidFill>
                <a:latin typeface="Calibri"/>
                <a:ea typeface="Calibri"/>
                <a:cs typeface="Calibri"/>
                <a:sym typeface="Calibri"/>
              </a:rPr>
              <a:t>Metodología de trabajo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rgbClr val="0D6775"/>
              </a:solidFill>
              <a:latin typeface="Calibri"/>
              <a:ea typeface="Calibri"/>
              <a:cs typeface="Calibri"/>
              <a:sym typeface="Calibri"/>
            </a:endParaRPr>
          </a:p>
        </p:txBody>
      </p:sp>
      <p:sp>
        <p:nvSpPr>
          <p:cNvPr id="136" name="Google Shape;136;p5"/>
          <p:cNvSpPr txBox="1"/>
          <p:nvPr/>
        </p:nvSpPr>
        <p:spPr>
          <a:xfrm>
            <a:off x="190208" y="1048443"/>
            <a:ext cx="11415600" cy="1847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dirty="0">
                <a:solidFill>
                  <a:schemeClr val="dk1"/>
                </a:solidFill>
                <a:latin typeface="Calibri"/>
                <a:ea typeface="Calibri"/>
                <a:cs typeface="Calibri"/>
                <a:sym typeface="Calibri"/>
              </a:rPr>
              <a:t>1. Cada integrante del Comité Técnico haciendo uso de la herramienta tecnológica “MENTI” realizó la valoración de cada uno de los indicadores, de tal manera que permitió obtener al final una priorización de brechas como insumo para el planteamiento de los </a:t>
            </a:r>
            <a:r>
              <a:rPr lang="es-CO" sz="1900" b="0" i="0" u="none" strike="noStrike" cap="none" dirty="0" err="1">
                <a:solidFill>
                  <a:schemeClr val="dk1"/>
                </a:solidFill>
                <a:latin typeface="Calibri"/>
                <a:ea typeface="Calibri"/>
                <a:cs typeface="Calibri"/>
                <a:sym typeface="Calibri"/>
              </a:rPr>
              <a:t>PPI´s</a:t>
            </a:r>
            <a:r>
              <a:rPr lang="es-CO" sz="19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19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dirty="0">
                <a:solidFill>
                  <a:schemeClr val="dk1"/>
                </a:solidFill>
                <a:latin typeface="Calibri"/>
                <a:ea typeface="Calibri"/>
                <a:cs typeface="Calibri"/>
                <a:sym typeface="Calibri"/>
              </a:rPr>
              <a:t>2. Se realizó la valoración de acuerdo con la Matriz IGO, en el marco de la metodología del DNP de cierre de brechas,  con una escala de 0 a 10 y teniendo en cuenta los siguientes criterios de valoración:</a:t>
            </a:r>
            <a:endParaRPr sz="1400" b="0" i="0" u="none" strike="noStrike" cap="none" dirty="0">
              <a:solidFill>
                <a:srgbClr val="000000"/>
              </a:solidFill>
              <a:latin typeface="Arial"/>
              <a:ea typeface="Arial"/>
              <a:cs typeface="Arial"/>
              <a:sym typeface="Arial"/>
            </a:endParaRPr>
          </a:p>
        </p:txBody>
      </p:sp>
      <p:graphicFrame>
        <p:nvGraphicFramePr>
          <p:cNvPr id="137" name="Google Shape;137;p5"/>
          <p:cNvGraphicFramePr/>
          <p:nvPr/>
        </p:nvGraphicFramePr>
        <p:xfrm>
          <a:off x="2004646" y="3111897"/>
          <a:ext cx="7333600" cy="2788950"/>
        </p:xfrm>
        <a:graphic>
          <a:graphicData uri="http://schemas.openxmlformats.org/drawingml/2006/table">
            <a:tbl>
              <a:tblPr firstRow="1" bandRow="1">
                <a:noFill/>
                <a:tableStyleId>{10E5E437-2476-473E-A66C-7C600DE7426A}</a:tableStyleId>
              </a:tblPr>
              <a:tblGrid>
                <a:gridCol w="1573825">
                  <a:extLst>
                    <a:ext uri="{9D8B030D-6E8A-4147-A177-3AD203B41FA5}">
                      <a16:colId xmlns:a16="http://schemas.microsoft.com/office/drawing/2014/main" val="20000"/>
                    </a:ext>
                  </a:extLst>
                </a:gridCol>
                <a:gridCol w="3315250">
                  <a:extLst>
                    <a:ext uri="{9D8B030D-6E8A-4147-A177-3AD203B41FA5}">
                      <a16:colId xmlns:a16="http://schemas.microsoft.com/office/drawing/2014/main" val="20001"/>
                    </a:ext>
                  </a:extLst>
                </a:gridCol>
                <a:gridCol w="2444525">
                  <a:extLst>
                    <a:ext uri="{9D8B030D-6E8A-4147-A177-3AD203B41FA5}">
                      <a16:colId xmlns:a16="http://schemas.microsoft.com/office/drawing/2014/main" val="20002"/>
                    </a:ext>
                  </a:extLst>
                </a:gridCol>
              </a:tblGrid>
              <a:tr h="308300">
                <a:tc>
                  <a:txBody>
                    <a:bodyPr/>
                    <a:lstStyle/>
                    <a:p>
                      <a:pPr marL="0" marR="0" lvl="0" indent="0" algn="ctr" rtl="0">
                        <a:lnSpc>
                          <a:spcPct val="100000"/>
                        </a:lnSpc>
                        <a:spcBef>
                          <a:spcPts val="0"/>
                        </a:spcBef>
                        <a:spcAft>
                          <a:spcPts val="0"/>
                        </a:spcAft>
                        <a:buClr>
                          <a:srgbClr val="000000"/>
                        </a:buClr>
                        <a:buSzPts val="1500"/>
                        <a:buFont typeface="Arial"/>
                        <a:buNone/>
                      </a:pPr>
                      <a:r>
                        <a:rPr lang="es-CO" sz="1500" u="none" strike="noStrike" cap="none"/>
                        <a:t>Criterio de valoración</a:t>
                      </a:r>
                      <a:endParaRPr sz="15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1500" u="none" strike="noStrike" cap="none"/>
                        <a:t>Descripción</a:t>
                      </a:r>
                      <a:endParaRPr sz="15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s-CO" sz="1500" u="none" strike="noStrike" cap="none"/>
                        <a:t>Descripción de la escala</a:t>
                      </a:r>
                      <a:endParaRPr sz="15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Importancia</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Pertinencia de la brecha frente al futuro del sector</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9 - 10: Muy importante</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6 - 8: Importante</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3 - 5. Poco importante</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0 - 2 : Sin importancia</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Gobernabilidad</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u="none" strike="noStrike" cap="none"/>
                        <a:t>Es el control o dominio que los actores del departamento pueden tener sobre la gestión de la brecha y el planteamiento de acciones que permitan su cierre</a:t>
                      </a:r>
                      <a:endParaRPr sz="15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9 - 10: Fuerte</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6 - 8: Moderado</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3 - 5: Débil</a:t>
                      </a:r>
                      <a:endParaRPr sz="1400" u="none" strike="noStrike" cap="none"/>
                    </a:p>
                    <a:p>
                      <a:pPr marL="0" marR="0" lvl="0" indent="0" algn="l" rtl="0">
                        <a:lnSpc>
                          <a:spcPct val="100000"/>
                        </a:lnSpc>
                        <a:spcBef>
                          <a:spcPts val="0"/>
                        </a:spcBef>
                        <a:spcAft>
                          <a:spcPts val="0"/>
                        </a:spcAft>
                        <a:buClr>
                          <a:srgbClr val="000000"/>
                        </a:buClr>
                        <a:buSzPts val="1500"/>
                        <a:buFont typeface="Arial"/>
                        <a:buNone/>
                      </a:pPr>
                      <a:r>
                        <a:rPr lang="es-CO" sz="1500" b="0" i="0" u="none" strike="noStrike" cap="none">
                          <a:solidFill>
                            <a:schemeClr val="dk1"/>
                          </a:solidFill>
                          <a:latin typeface="Arial"/>
                          <a:ea typeface="Arial"/>
                          <a:cs typeface="Arial"/>
                          <a:sym typeface="Arial"/>
                        </a:rPr>
                        <a:t>0 - 2: Nulo</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7"/>
          <p:cNvPicPr preferRelativeResize="0"/>
          <p:nvPr/>
        </p:nvPicPr>
        <p:blipFill rotWithShape="1">
          <a:blip r:embed="rId3">
            <a:alphaModFix/>
          </a:blip>
          <a:srcRect/>
          <a:stretch/>
        </p:blipFill>
        <p:spPr>
          <a:xfrm>
            <a:off x="5" y="0"/>
            <a:ext cx="12192001" cy="6858000"/>
          </a:xfrm>
          <a:prstGeom prst="rect">
            <a:avLst/>
          </a:prstGeom>
          <a:noFill/>
          <a:ln>
            <a:noFill/>
          </a:ln>
        </p:spPr>
      </p:pic>
      <p:sp>
        <p:nvSpPr>
          <p:cNvPr id="143" name="Google Shape;143;p7"/>
          <p:cNvSpPr txBox="1"/>
          <p:nvPr/>
        </p:nvSpPr>
        <p:spPr>
          <a:xfrm>
            <a:off x="2106098" y="399099"/>
            <a:ext cx="11095800" cy="9848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900"/>
              <a:buFont typeface="Arial"/>
              <a:buNone/>
            </a:pPr>
            <a:r>
              <a:rPr lang="es-CO" sz="2900" b="1" i="0" u="none" strike="noStrike" cap="none">
                <a:solidFill>
                  <a:srgbClr val="0D6775"/>
                </a:solidFill>
                <a:latin typeface="Calibri"/>
                <a:ea typeface="Calibri"/>
                <a:cs typeface="Calibri"/>
                <a:sym typeface="Calibri"/>
              </a:rPr>
              <a:t>Metodología de trabajo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rgbClr val="0D6775"/>
              </a:solidFill>
              <a:latin typeface="Calibri"/>
              <a:ea typeface="Calibri"/>
              <a:cs typeface="Calibri"/>
              <a:sym typeface="Calibri"/>
            </a:endParaRPr>
          </a:p>
        </p:txBody>
      </p:sp>
      <p:sp>
        <p:nvSpPr>
          <p:cNvPr id="144" name="Google Shape;144;p7"/>
          <p:cNvSpPr txBox="1"/>
          <p:nvPr/>
        </p:nvSpPr>
        <p:spPr>
          <a:xfrm>
            <a:off x="527409" y="999043"/>
            <a:ext cx="11137200" cy="384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s-CO" sz="1900" b="0" i="0" u="none" strike="noStrike" cap="none">
                <a:solidFill>
                  <a:schemeClr val="dk1"/>
                </a:solidFill>
                <a:latin typeface="Calibri"/>
                <a:ea typeface="Calibri"/>
                <a:cs typeface="Calibri"/>
                <a:sym typeface="Calibri"/>
              </a:rPr>
              <a:t>2. Se realizará la valoración de acuerdo con la Matriz IGO con una escala de 0 a 10: </a:t>
            </a:r>
            <a:endParaRPr sz="1400" b="0" i="0" u="none" strike="noStrike" cap="none">
              <a:solidFill>
                <a:srgbClr val="000000"/>
              </a:solidFill>
              <a:latin typeface="Arial"/>
              <a:ea typeface="Arial"/>
              <a:cs typeface="Arial"/>
              <a:sym typeface="Arial"/>
            </a:endParaRPr>
          </a:p>
        </p:txBody>
      </p:sp>
      <p:sp>
        <p:nvSpPr>
          <p:cNvPr id="145" name="Google Shape;145;p7"/>
          <p:cNvSpPr/>
          <p:nvPr/>
        </p:nvSpPr>
        <p:spPr>
          <a:xfrm>
            <a:off x="1214767" y="1904024"/>
            <a:ext cx="5732700" cy="4065900"/>
          </a:xfrm>
          <a:prstGeom prst="rect">
            <a:avLst/>
          </a:prstGeom>
          <a:solidFill>
            <a:schemeClr val="lt1"/>
          </a:solidFill>
          <a:ln w="25400" cap="flat" cmpd="sng">
            <a:solidFill>
              <a:srgbClr val="8DA9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46" name="Google Shape;146;p7"/>
          <p:cNvCxnSpPr/>
          <p:nvPr/>
        </p:nvCxnSpPr>
        <p:spPr>
          <a:xfrm rot="10800000">
            <a:off x="4020285" y="1880678"/>
            <a:ext cx="35400" cy="4089300"/>
          </a:xfrm>
          <a:prstGeom prst="straightConnector1">
            <a:avLst/>
          </a:prstGeom>
          <a:noFill/>
          <a:ln w="57150" cap="flat" cmpd="sng">
            <a:solidFill>
              <a:srgbClr val="3E6EC2"/>
            </a:solidFill>
            <a:prstDash val="solid"/>
            <a:round/>
            <a:headEnd type="none" w="sm" len="sm"/>
            <a:tailEnd type="triangle" w="med" len="med"/>
          </a:ln>
        </p:spPr>
      </p:cxnSp>
      <p:cxnSp>
        <p:nvCxnSpPr>
          <p:cNvPr id="147" name="Google Shape;147;p7"/>
          <p:cNvCxnSpPr>
            <a:stCxn id="145" idx="1"/>
            <a:endCxn id="145" idx="3"/>
          </p:cNvCxnSpPr>
          <p:nvPr/>
        </p:nvCxnSpPr>
        <p:spPr>
          <a:xfrm>
            <a:off x="1214767" y="3936974"/>
            <a:ext cx="5732700" cy="0"/>
          </a:xfrm>
          <a:prstGeom prst="straightConnector1">
            <a:avLst/>
          </a:prstGeom>
          <a:noFill/>
          <a:ln w="57150" cap="flat" cmpd="sng">
            <a:solidFill>
              <a:srgbClr val="3E6EC2"/>
            </a:solidFill>
            <a:prstDash val="solid"/>
            <a:round/>
            <a:headEnd type="none" w="sm" len="sm"/>
            <a:tailEnd type="triangle" w="med" len="med"/>
          </a:ln>
        </p:spPr>
      </p:cxnSp>
      <p:sp>
        <p:nvSpPr>
          <p:cNvPr id="148" name="Google Shape;148;p7"/>
          <p:cNvSpPr txBox="1"/>
          <p:nvPr/>
        </p:nvSpPr>
        <p:spPr>
          <a:xfrm>
            <a:off x="900053" y="5903513"/>
            <a:ext cx="457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sp>
        <p:nvSpPr>
          <p:cNvPr id="149" name="Google Shape;149;p7"/>
          <p:cNvSpPr txBox="1"/>
          <p:nvPr/>
        </p:nvSpPr>
        <p:spPr>
          <a:xfrm>
            <a:off x="916550" y="1737501"/>
            <a:ext cx="457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150" name="Google Shape;150;p7"/>
          <p:cNvSpPr txBox="1"/>
          <p:nvPr/>
        </p:nvSpPr>
        <p:spPr>
          <a:xfrm>
            <a:off x="6947352" y="5952323"/>
            <a:ext cx="457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a:ea typeface="Arial"/>
                <a:cs typeface="Arial"/>
                <a:sym typeface="Arial"/>
              </a:rPr>
              <a:t>10</a:t>
            </a:r>
            <a:endParaRPr sz="1400" b="0" i="0" u="none" strike="noStrike" cap="none">
              <a:solidFill>
                <a:srgbClr val="000000"/>
              </a:solidFill>
              <a:latin typeface="Arial"/>
              <a:ea typeface="Arial"/>
              <a:cs typeface="Arial"/>
              <a:sym typeface="Arial"/>
            </a:endParaRPr>
          </a:p>
        </p:txBody>
      </p:sp>
      <p:sp>
        <p:nvSpPr>
          <p:cNvPr id="151" name="Google Shape;151;p7"/>
          <p:cNvSpPr/>
          <p:nvPr/>
        </p:nvSpPr>
        <p:spPr>
          <a:xfrm>
            <a:off x="4659266" y="2028184"/>
            <a:ext cx="1978200" cy="456300"/>
          </a:xfrm>
          <a:prstGeom prst="rect">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chemeClr val="dk1"/>
                </a:solidFill>
                <a:latin typeface="Arial"/>
                <a:ea typeface="Arial"/>
                <a:cs typeface="Arial"/>
                <a:sym typeface="Arial"/>
              </a:rPr>
              <a:t>Importancia alta – gobernabilidad alta</a:t>
            </a:r>
            <a:endParaRPr sz="1400" b="0" i="0" u="none" strike="noStrike" cap="none">
              <a:solidFill>
                <a:schemeClr val="dk1"/>
              </a:solidFill>
              <a:latin typeface="Arial"/>
              <a:ea typeface="Arial"/>
              <a:cs typeface="Arial"/>
              <a:sym typeface="Arial"/>
            </a:endParaRPr>
          </a:p>
        </p:txBody>
      </p:sp>
      <p:sp>
        <p:nvSpPr>
          <p:cNvPr id="152" name="Google Shape;152;p7"/>
          <p:cNvSpPr/>
          <p:nvPr/>
        </p:nvSpPr>
        <p:spPr>
          <a:xfrm rot="-5400000">
            <a:off x="-393706" y="3787263"/>
            <a:ext cx="1978200" cy="2595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chemeClr val="dk1"/>
                </a:solidFill>
                <a:latin typeface="Arial"/>
                <a:ea typeface="Arial"/>
                <a:cs typeface="Arial"/>
                <a:sym typeface="Arial"/>
              </a:rPr>
              <a:t>Importancia</a:t>
            </a:r>
            <a:endParaRPr sz="1800" b="0" i="0" u="none" strike="noStrike" cap="none">
              <a:solidFill>
                <a:schemeClr val="dk1"/>
              </a:solidFill>
              <a:latin typeface="Arial"/>
              <a:ea typeface="Arial"/>
              <a:cs typeface="Arial"/>
              <a:sym typeface="Arial"/>
            </a:endParaRPr>
          </a:p>
        </p:txBody>
      </p:sp>
      <p:sp>
        <p:nvSpPr>
          <p:cNvPr id="153" name="Google Shape;153;p7"/>
          <p:cNvSpPr/>
          <p:nvPr/>
        </p:nvSpPr>
        <p:spPr>
          <a:xfrm>
            <a:off x="3048867" y="6352342"/>
            <a:ext cx="1978200" cy="259500"/>
          </a:xfrm>
          <a:prstGeom prst="rect">
            <a:avLst/>
          </a:prstGeom>
          <a:solidFill>
            <a:schemeClr val="l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CO" sz="1800" b="0" i="0" u="none" strike="noStrike" cap="none">
                <a:solidFill>
                  <a:schemeClr val="dk1"/>
                </a:solidFill>
                <a:latin typeface="Arial"/>
                <a:ea typeface="Arial"/>
                <a:cs typeface="Arial"/>
                <a:sym typeface="Arial"/>
              </a:rPr>
              <a:t>Gobernabilidad</a:t>
            </a:r>
            <a:endParaRPr sz="1800" b="0" i="0" u="none" strike="noStrike" cap="none">
              <a:solidFill>
                <a:schemeClr val="dk1"/>
              </a:solidFill>
              <a:latin typeface="Arial"/>
              <a:ea typeface="Arial"/>
              <a:cs typeface="Arial"/>
              <a:sym typeface="Arial"/>
            </a:endParaRPr>
          </a:p>
        </p:txBody>
      </p:sp>
      <p:sp>
        <p:nvSpPr>
          <p:cNvPr id="154" name="Google Shape;154;p7"/>
          <p:cNvSpPr/>
          <p:nvPr/>
        </p:nvSpPr>
        <p:spPr>
          <a:xfrm>
            <a:off x="1598396" y="1995505"/>
            <a:ext cx="1978200" cy="472500"/>
          </a:xfrm>
          <a:prstGeom prst="rect">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chemeClr val="dk1"/>
                </a:solidFill>
                <a:latin typeface="Arial"/>
                <a:ea typeface="Arial"/>
                <a:cs typeface="Arial"/>
                <a:sym typeface="Arial"/>
              </a:rPr>
              <a:t>Importancia alta – gobernabilidad baja</a:t>
            </a:r>
            <a:endParaRPr sz="1400" b="0" i="0" u="none" strike="noStrike" cap="none">
              <a:solidFill>
                <a:schemeClr val="dk1"/>
              </a:solidFill>
              <a:latin typeface="Arial"/>
              <a:ea typeface="Arial"/>
              <a:cs typeface="Arial"/>
              <a:sym typeface="Arial"/>
            </a:endParaRPr>
          </a:p>
        </p:txBody>
      </p:sp>
      <p:sp>
        <p:nvSpPr>
          <p:cNvPr id="155" name="Google Shape;155;p7"/>
          <p:cNvSpPr txBox="1"/>
          <p:nvPr/>
        </p:nvSpPr>
        <p:spPr>
          <a:xfrm>
            <a:off x="900053" y="3771455"/>
            <a:ext cx="457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56" name="Google Shape;156;p7"/>
          <p:cNvSpPr txBox="1"/>
          <p:nvPr/>
        </p:nvSpPr>
        <p:spPr>
          <a:xfrm>
            <a:off x="3909812" y="5951923"/>
            <a:ext cx="457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O" sz="1400" b="0" i="0" u="none" strike="noStrike" cap="none">
                <a:solidFill>
                  <a:srgbClr val="000000"/>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157" name="Google Shape;157;p7"/>
          <p:cNvSpPr/>
          <p:nvPr/>
        </p:nvSpPr>
        <p:spPr>
          <a:xfrm>
            <a:off x="1606278" y="4044950"/>
            <a:ext cx="1978200" cy="472500"/>
          </a:xfrm>
          <a:prstGeom prst="rect">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chemeClr val="dk1"/>
                </a:solidFill>
                <a:latin typeface="Arial"/>
                <a:ea typeface="Arial"/>
                <a:cs typeface="Arial"/>
                <a:sym typeface="Arial"/>
              </a:rPr>
              <a:t>Importancia baja – gobernabilidad baja</a:t>
            </a:r>
            <a:endParaRPr sz="1400" b="0" i="0" u="none" strike="noStrike" cap="none">
              <a:solidFill>
                <a:schemeClr val="dk1"/>
              </a:solidFill>
              <a:latin typeface="Arial"/>
              <a:ea typeface="Arial"/>
              <a:cs typeface="Arial"/>
              <a:sym typeface="Arial"/>
            </a:endParaRPr>
          </a:p>
        </p:txBody>
      </p:sp>
      <p:sp>
        <p:nvSpPr>
          <p:cNvPr id="158" name="Google Shape;158;p7"/>
          <p:cNvSpPr/>
          <p:nvPr/>
        </p:nvSpPr>
        <p:spPr>
          <a:xfrm>
            <a:off x="4545392" y="4132593"/>
            <a:ext cx="1978200" cy="456300"/>
          </a:xfrm>
          <a:prstGeom prst="rect">
            <a:avLst/>
          </a:prstGeom>
          <a:no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CO" sz="1400" b="0" i="0" u="none" strike="noStrike" cap="none">
                <a:solidFill>
                  <a:schemeClr val="dk1"/>
                </a:solidFill>
                <a:latin typeface="Arial"/>
                <a:ea typeface="Arial"/>
                <a:cs typeface="Arial"/>
                <a:sym typeface="Arial"/>
              </a:rPr>
              <a:t>Importancia baja – gobernabilidad alta</a:t>
            </a:r>
            <a:endParaRPr sz="1400" b="0" i="0" u="none" strike="noStrike" cap="none">
              <a:solidFill>
                <a:schemeClr val="dk1"/>
              </a:solidFill>
              <a:latin typeface="Arial"/>
              <a:ea typeface="Arial"/>
              <a:cs typeface="Arial"/>
              <a:sym typeface="Arial"/>
            </a:endParaRPr>
          </a:p>
        </p:txBody>
      </p:sp>
      <p:sp>
        <p:nvSpPr>
          <p:cNvPr id="159" name="Google Shape;159;p7"/>
          <p:cNvSpPr/>
          <p:nvPr/>
        </p:nvSpPr>
        <p:spPr>
          <a:xfrm>
            <a:off x="4640580" y="4879309"/>
            <a:ext cx="1978200" cy="85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b="0" i="0" u="none" strike="noStrike" cap="none">
                <a:solidFill>
                  <a:schemeClr val="dk1"/>
                </a:solidFill>
                <a:latin typeface="Arial"/>
                <a:ea typeface="Arial"/>
                <a:cs typeface="Arial"/>
                <a:sym typeface="Arial"/>
              </a:rPr>
              <a:t>Se resuelven con decisiones (no requieren acciones estratégicas)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2E75B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s-CO" sz="1100" b="0" i="0" u="none" strike="noStrike" cap="none">
                <a:solidFill>
                  <a:srgbClr val="2E75B5"/>
                </a:solidFill>
                <a:latin typeface="Arial"/>
                <a:ea typeface="Arial"/>
                <a:cs typeface="Arial"/>
                <a:sym typeface="Arial"/>
              </a:rPr>
              <a:t>“Menos urgentes”</a:t>
            </a:r>
            <a:endParaRPr sz="1100" b="0" i="0" u="none" strike="noStrike" cap="none">
              <a:solidFill>
                <a:srgbClr val="2E75B5"/>
              </a:solidFill>
              <a:latin typeface="Arial"/>
              <a:ea typeface="Arial"/>
              <a:cs typeface="Arial"/>
              <a:sym typeface="Arial"/>
            </a:endParaRPr>
          </a:p>
        </p:txBody>
      </p:sp>
      <p:sp>
        <p:nvSpPr>
          <p:cNvPr id="160" name="Google Shape;160;p7"/>
          <p:cNvSpPr/>
          <p:nvPr/>
        </p:nvSpPr>
        <p:spPr>
          <a:xfrm>
            <a:off x="4594631" y="2853364"/>
            <a:ext cx="1978200" cy="63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b="0" i="0" u="none" strike="noStrike" cap="none">
                <a:solidFill>
                  <a:schemeClr val="dk1"/>
                </a:solidFill>
                <a:latin typeface="Arial"/>
                <a:ea typeface="Arial"/>
                <a:cs typeface="Arial"/>
                <a:sym typeface="Arial"/>
              </a:rPr>
              <a:t>Requieren acciones estratégicas de ejecución inmediata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2E75B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s-CO" sz="1100" b="0" i="0" u="none" strike="noStrike" cap="none">
                <a:solidFill>
                  <a:srgbClr val="2E75B5"/>
                </a:solidFill>
                <a:latin typeface="Arial"/>
                <a:ea typeface="Arial"/>
                <a:cs typeface="Arial"/>
                <a:sym typeface="Arial"/>
              </a:rPr>
              <a:t>“Atención Inmediata”</a:t>
            </a:r>
            <a:endParaRPr sz="1100" b="0" i="0" u="none" strike="noStrike" cap="none">
              <a:solidFill>
                <a:srgbClr val="2E75B5"/>
              </a:solidFill>
              <a:latin typeface="Arial"/>
              <a:ea typeface="Arial"/>
              <a:cs typeface="Arial"/>
              <a:sym typeface="Arial"/>
            </a:endParaRPr>
          </a:p>
        </p:txBody>
      </p:sp>
      <p:sp>
        <p:nvSpPr>
          <p:cNvPr id="161" name="Google Shape;161;p7"/>
          <p:cNvSpPr/>
          <p:nvPr/>
        </p:nvSpPr>
        <p:spPr>
          <a:xfrm>
            <a:off x="1647285" y="4914916"/>
            <a:ext cx="1978200" cy="63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b="0" i="0" u="none" strike="noStrike" cap="none">
                <a:solidFill>
                  <a:schemeClr val="dk1"/>
                </a:solidFill>
                <a:latin typeface="Arial"/>
                <a:ea typeface="Arial"/>
                <a:cs typeface="Arial"/>
                <a:sym typeface="Arial"/>
              </a:rPr>
              <a:t>En observación y monitoreo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s-CO" sz="1100" b="0" i="0" u="none" strike="noStrike" cap="none">
                <a:solidFill>
                  <a:srgbClr val="2E75B5"/>
                </a:solidFill>
                <a:latin typeface="Arial"/>
                <a:ea typeface="Arial"/>
                <a:cs typeface="Arial"/>
                <a:sym typeface="Arial"/>
              </a:rPr>
              <a:t>“Menos importantes”</a:t>
            </a:r>
            <a:endParaRPr sz="1100" b="0" i="0" u="none" strike="noStrike" cap="none">
              <a:solidFill>
                <a:srgbClr val="2E75B5"/>
              </a:solidFill>
              <a:latin typeface="Arial"/>
              <a:ea typeface="Arial"/>
              <a:cs typeface="Arial"/>
              <a:sym typeface="Arial"/>
            </a:endParaRPr>
          </a:p>
        </p:txBody>
      </p:sp>
      <p:sp>
        <p:nvSpPr>
          <p:cNvPr id="162" name="Google Shape;162;p7"/>
          <p:cNvSpPr/>
          <p:nvPr/>
        </p:nvSpPr>
        <p:spPr>
          <a:xfrm>
            <a:off x="1528279" y="2911701"/>
            <a:ext cx="2232900" cy="639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chemeClr val="dk1"/>
                </a:solidFill>
                <a:latin typeface="Arial"/>
                <a:ea typeface="Arial"/>
                <a:cs typeface="Arial"/>
                <a:sym typeface="Arial"/>
              </a:rPr>
              <a:t>Requieren de acciones estratégicas para ser ejecutadas en conjunto con las entidades que pueden incidir sobre las brechas, sin embargo no se tiene la gobernabilidad total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s-CO" sz="1050" b="0" i="0" u="none" strike="noStrike" cap="none">
                <a:solidFill>
                  <a:srgbClr val="2E75B5"/>
                </a:solidFill>
                <a:latin typeface="Arial"/>
                <a:ea typeface="Arial"/>
                <a:cs typeface="Arial"/>
                <a:sym typeface="Arial"/>
              </a:rPr>
              <a:t>“Retos” </a:t>
            </a:r>
            <a:endParaRPr sz="1050" b="0" i="0" u="none" strike="noStrike" cap="none">
              <a:solidFill>
                <a:srgbClr val="2E75B5"/>
              </a:solidFill>
              <a:latin typeface="Arial"/>
              <a:ea typeface="Arial"/>
              <a:cs typeface="Arial"/>
              <a:sym typeface="Arial"/>
            </a:endParaRPr>
          </a:p>
        </p:txBody>
      </p:sp>
      <p:pic>
        <p:nvPicPr>
          <p:cNvPr id="163" name="Google Shape;163;p7"/>
          <p:cNvPicPr preferRelativeResize="0"/>
          <p:nvPr/>
        </p:nvPicPr>
        <p:blipFill rotWithShape="1">
          <a:blip r:embed="rId4">
            <a:alphaModFix/>
          </a:blip>
          <a:srcRect/>
          <a:stretch/>
        </p:blipFill>
        <p:spPr>
          <a:xfrm>
            <a:off x="7241075" y="1849524"/>
            <a:ext cx="4745975" cy="3158950"/>
          </a:xfrm>
          <a:prstGeom prst="rect">
            <a:avLst/>
          </a:prstGeom>
          <a:noFill/>
          <a:ln>
            <a:noFill/>
          </a:ln>
        </p:spPr>
      </p:pic>
      <p:sp>
        <p:nvSpPr>
          <p:cNvPr id="164" name="Google Shape;164;p7"/>
          <p:cNvSpPr txBox="1"/>
          <p:nvPr/>
        </p:nvSpPr>
        <p:spPr>
          <a:xfrm>
            <a:off x="1338900" y="5554825"/>
            <a:ext cx="5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a:latin typeface="Calibri"/>
                <a:ea typeface="Calibri"/>
                <a:cs typeface="Calibri"/>
                <a:sym typeface="Calibri"/>
              </a:rPr>
              <a:t>C - 1</a:t>
            </a:r>
            <a:endParaRPr>
              <a:latin typeface="Calibri"/>
              <a:ea typeface="Calibri"/>
              <a:cs typeface="Calibri"/>
              <a:sym typeface="Calibri"/>
            </a:endParaRPr>
          </a:p>
        </p:txBody>
      </p:sp>
      <p:sp>
        <p:nvSpPr>
          <p:cNvPr id="165" name="Google Shape;165;p7"/>
          <p:cNvSpPr txBox="1"/>
          <p:nvPr/>
        </p:nvSpPr>
        <p:spPr>
          <a:xfrm>
            <a:off x="4214025" y="5459100"/>
            <a:ext cx="5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a:latin typeface="Calibri"/>
                <a:ea typeface="Calibri"/>
                <a:cs typeface="Calibri"/>
                <a:sym typeface="Calibri"/>
              </a:rPr>
              <a:t>C - 2</a:t>
            </a:r>
            <a:endParaRPr>
              <a:latin typeface="Calibri"/>
              <a:ea typeface="Calibri"/>
              <a:cs typeface="Calibri"/>
              <a:sym typeface="Calibri"/>
            </a:endParaRPr>
          </a:p>
        </p:txBody>
      </p:sp>
      <p:sp>
        <p:nvSpPr>
          <p:cNvPr id="166" name="Google Shape;166;p7"/>
          <p:cNvSpPr txBox="1"/>
          <p:nvPr/>
        </p:nvSpPr>
        <p:spPr>
          <a:xfrm>
            <a:off x="1285425" y="3443638"/>
            <a:ext cx="5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a:latin typeface="Calibri"/>
                <a:ea typeface="Calibri"/>
                <a:cs typeface="Calibri"/>
                <a:sym typeface="Calibri"/>
              </a:rPr>
              <a:t>C - 3</a:t>
            </a:r>
            <a:endParaRPr>
              <a:latin typeface="Calibri"/>
              <a:ea typeface="Calibri"/>
              <a:cs typeface="Calibri"/>
              <a:sym typeface="Calibri"/>
            </a:endParaRPr>
          </a:p>
        </p:txBody>
      </p:sp>
      <p:sp>
        <p:nvSpPr>
          <p:cNvPr id="167" name="Google Shape;167;p7"/>
          <p:cNvSpPr txBox="1"/>
          <p:nvPr/>
        </p:nvSpPr>
        <p:spPr>
          <a:xfrm>
            <a:off x="4106275" y="3467838"/>
            <a:ext cx="5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a:latin typeface="Calibri"/>
                <a:ea typeface="Calibri"/>
                <a:cs typeface="Calibri"/>
                <a:sym typeface="Calibri"/>
              </a:rPr>
              <a:t>C - 4</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1238</Words>
  <Application>Microsoft Office PowerPoint</Application>
  <PresentationFormat>Panorámica</PresentationFormat>
  <Paragraphs>232</Paragraphs>
  <Slides>32</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Balance PPI´s propuestos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juan camilo valencia vasquez</cp:lastModifiedBy>
  <cp:revision>14</cp:revision>
  <dcterms:modified xsi:type="dcterms:W3CDTF">2022-08-04T03:51:35Z</dcterms:modified>
</cp:coreProperties>
</file>